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279c0c6a-b39b-7dc6-5790-a66342fe98f2}">
          <p14:sldIdLst>
            <p14:sldId id="256"/>
            <p14:sldId id="257"/>
          </p14:sldIdLst>
        </p14:section>
        <p14:section name="Start with you · stops 1–4" id="{fe640b5a-6c23-cdc3-382a-ab390e122514}">
          <p14:sldIdLst>
            <p14:sldId id="258"/>
            <p14:sldId id="259"/>
            <p14:sldId id="260"/>
            <p14:sldId id="261"/>
            <p14:sldId id="262"/>
          </p14:sldIdLst>
        </p14:section>
        <p14:section name="Inside Dilon’s classroom · stops 5–8" id="{3e0d8a8c-c2e6-6b1f-b607-309b7b6080f0}">
          <p14:sldIdLst>
            <p14:sldId id="263"/>
            <p14:sldId id="264"/>
            <p14:sldId id="265"/>
            <p14:sldId id="266"/>
            <p14:sldId id="267"/>
            <p14:sldId id="268"/>
            <p14:sldId id="269"/>
            <p14:sldId id="270"/>
            <p14:sldId id="271"/>
            <p14:sldId id="272"/>
            <p14:sldId id="273"/>
          </p14:sldIdLst>
        </p14:section>
        <p14:section name="Make it yours · stops 9–12" id="{4e516e02-f61d-be98-ccb1-7148dd3d4eda}">
          <p14:sldIdLst>
            <p14:sldId id="274"/>
            <p14:sldId id="275"/>
            <p14:sldId id="276"/>
            <p14:sldId id="277"/>
            <p14:sldId id="278"/>
            <p14:sldId id="279"/>
            <p14:sldId id="280"/>
            <p14:sldId id="281"/>
            <p14:sldId id="282"/>
          </p14:sldIdLst>
        </p14:section>
        <p14:section name="Thank you" id="{26b8e45d-d546-5ab8-de60-6d39a6dbe124}">
          <p14:sldIdLst>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people arrive: the Dilon plush is at the door beside the door chart (kit page 3), with dot stickers. Put a QR code to the companion site in the top-right box before Saturday.
0:00. One line on who I am: Learning Technology Coach and Whole College E-Safety Lead at Dulwich College Beijing. The promise for the next 45 minutes: we start with you, travel through Dilon’s classroom, then you make it yours. You leave with an audit, a plan and a first step.
Nothing today asks a child to use generative AI. Hesitation is welcome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0:30. The shape of the session. Every idea is experienced before it is explained, which mirrors how the lesson works for children. The last twenty minutes belong to you: a playhouse, a character, an audit and a plan. If anyone is sceptical: good. Early childhood educators protect play and relationships, and those instincts belong in this work.</a:t>
            </a:r>
            <a:endParaRPr lang="en-US" dirty="0"/>
          </a:p>
          <a:p>
            <a:r>
              <a:t>Minimum workshop outcome: one idea, one priority and one next step. Character details, full audit, detailed planning and peer feedback are optional follow-up if time is short. QR points to the main www.misterpyles.com address, as requested; workshop extension still to be hosted.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Transition. “Before we look at any classroom, let’s start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 to 2:00, while people arrive. Hold up the plush and say hello to Dilon. Invite everyone to wave back (most will!).
Ask: how do you feel about AI in early childhood today? Worried, wary, unsure, curious or excited. Dots on the door chart, and on the site a tap on a face. No discussion yet: “We’ll come back to these at the end, and you can move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 to 3:00. Point to the QR code. The site is the notebook for the next 45 minutes and the toolkit afterwards: notes in the corner of every page, the tech hunt drawing, the playhouse and character. Notes, the drawing, the audit and the plan all download as filled-in PDFs on the Before the Prompt template. Nothing is sent anywhere; it all lives in their browser. Paper people: everything is in the table kit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3:00 to 8:00. Five minutes. “Before we look at any classroom, look at a space you know well: your home, your classroom, a friend’s house, anywhere.” Draw it on the site (or the A3 drawing sheet), or tap to add stickers of the technology that lives there. Then tag it: what listens, what watches, what connects to the internet, what suggests things?
Circulate and ask: what surprised you? Which space had the most? Stickers are generous guesses: a tablet can watch and connect, even if yours mostly plays songs.
The same hunt, with real objects and a “not sure” basket, is the first stop in Dilon Lesson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 to 11:00. A tech hunt isn’t only a lesson for children. What turns up in children’s spaces informs part of our tech plan and our safeguarding policy: where devices live, who is nearby, what they hear and see, and what children and families need to know.
Ask one table: which of your stickers would change a line in your policy? The principle on the right: keep adults responsible for tool decisions, and give children meaningful participation without making them responsible for managing system risks (UNICEF, 2025). At DCB this Early Years work is one strand of a whole-college approach; the route from borrowed lessons to an owned policy is in my companion workshop, E-Safety: Zero to Hero.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 Transition. “Let me introduce you to the friend who made this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11:00 to 12:00. DCB already had seven values friends that teachers hold up in the room, so a value becomes someone the children know and want to be like. Each friend has the same card for teachers: the value, “I can” statements, questions to ask, books, videos and songs, and words that mean the same. Several also link to the Early Years Characteristics of Effective Learning.
In my first year I pitched an eighth: Digital Citizen Dilon, for digital life. He carries digital citizenship by connecting to values children already know, not by adding a separate tech rulebook. Responsible Ryan is his partner in the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12:00 to 13:00. The newest lesson is an interactive adventure played together on the class screen, with a teacher guide for each class. Say hello; find the technology in the classroom picture, then point to the real MAXHUB and iPads; watch together; flip the cards (technology has a home, never the floor); help Ryan choose where his iPad goes; drag the iPad to two gentle hands and practise with a pretend tablet; wave goodbye; make the promise and become a Responsible Helper.
Step 7 matters most to me: teachers note that Dilon and the value friends don’t exist like we do, which is why we say bye. Same lesson, two versions: Nest models, then copies; Reception finds three and explains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13:00. Play the 58-second clip (click the video). This is the “Watch together” moment from Lesson 1: iPad care. Point out how short it is. The screen is a doorway; everything that matters happens after it.
If the video will not play, it is also on the companion site under Dilon, and in the site folder at assets/video/dilon-lesson-1.mp4.</a:t>
            </a:r>
            <a:endParaRPr lang="en-US" dirty="0"/>
          </a:p>
          <a:p>
            <a:r>
              <a:t>The site includes a written activity alternative. The existing video does not yet have a verified timed caption track; facilitate it with explanation and offer the written route.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14:00 to 15:00. These are the moments I knew Dilon had landed. A Nursery colleague described how he slipped into everyday framing. What stayed with me came after: a child carried a Beebot from the carpet to the tech station, returning it to Dilon, whose cut-out (now the plush) watches over the technology.
Responsible Ryan and the other friends have songs; Dilon did not, so I was unsure how strongly he would connect. Students as young as three were excited to talk about him. One honest aside on the walkie-talkie quote: it shows how far Dilon has travelled into everyday talk, and it also gives him feelings children have to look after. “Let’s help it find its home” does the same job.
Hold up the plush. He looks unassuming, but he marks three years of deliberate work: something a three-year-old can hold in both hands, with his own place in class where children return technology. Unsure? Grab a grown-up.
If asked why a plush: toddlers who cared for a plush version of a character later learned more from that character on screen (Gola et al., 2013).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15:00 to 17:00. What Nursery needs to hear about technology and AI is not what Year 2 needs to hear. Nest and Nursery: what technology is, and how we use it safely with our bodies. Reception: technology is anywhere, and how do we notice it. Year 1: apps are part of technology and a digital world. Year 2: how we use technology to be respectful and kind, including with ideas.
The AI thread grows with the children, and no child operates AI. These years are the “early foundations” of a Nursery-to-Year-13 AI literacy framework: noticing, questioning and choosing beside a trusted adult, so that when children do meet responsive systems they already have the habits.
[Tim: confirm the AI-thread line for each year matches your 2026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17:00 to 18:00. I want to be honest rather than tidy. The thing that makes Dilon work is also what makes him a risk: I am using attachment to teach discernment.
Two findings keep me cautious: much of what we know comes from parents reporting on children, not children themselves; and the more real a character seems, the stronger the bond. A drawn dog sits low on that scale. A conversational agent that answers, remembers and follows a child from room to room sits high on it.
So I don’t treat my own clean record as evidence. And that is also why Dilon always says goodbye.
If asked about the right-hand column: social AI companions are rated an unacceptable risk for anyone under 18 because they are designed to build attachment (Common Sense Media, 2025), and chatbots have an “empathy gap” children are likely to miss (Kurian, 2024). Full sources are on the Evidence page.</a:t>
            </a:r>
            <a:endParaRPr lang="en-US" dirty="0"/>
          </a:p>
          <a:p>
            <a:r>
              <a:t>Evidence limits: Aguiar et al. (2019), parent survey n=138, https://doi.org/10.1177/0276236618809902. Rosaen &amp; Dibble (2008), 183 children aged 5–12, https://doi.org/10.1080/08824090802021806. Calvert et al. final journal citation 2020, https://doi.org/10.1111/cdev.13341. Associations and task-specific studies do not validate this whole approach or establish later AI literacy. AI companion features vary by product and settings. Dilon has no independent listening, memory or replies; adults and recordings supply his words.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18:00 to 20:00. Our latest change is in how technology documents learning. Children use an iPad to capture what they made with photos and short videos. Then the documentation goes offline: printed pictures they can hold, sequence and explain later. And the part they love most is sharing it with their parents.
The idea grew from a workshop I attended last weekend: Dr Nair Cordoso’s Beyond the Screen: Strategic Frameworks for Balancing Sensory Pedagogy and EdTech. The device captures the moment; the thinking happens with people.
On photos: follow your media consent, keep faces off anything that leaves the classroom, and let children choose what is printed. That is digital citizenship too. If there’s time, pairs can try the photo talk-back card in the kit (page 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20:00. A Dilon episode about exploring technology was followed later by a tool we use on campus: Beebots. Children need little prompting to try fun-looking tech, but this time they knew they could take what the screen had shown them and use it, without hesitation, in the real world. They played, learned simple sequencing, and even created paths for their bees. More than any animated lesson, this is the goal, and it was the first place I saw the impact with my own eyes (Calvert et al., 2020, on how children learn from characters they feel close to; a small Bee-Bot pilot also found gains in working memory and inhibition, Di Lieto et al.,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20:30 to 24:00. Each table has a Beebot, six farm tiles (kit pages 9–14, 15 cm each), arrow cards and the challenge card. Before the Beebots, a lesson explored what robots are, themed on Pat Hutchins’ Rosie’s Walk: a hen strolls around the farmyard, never noticing the fox behind her. Tables choose the level that matches their children. Press CLEAR before each new program.
If a Beebot fails: one person plays the robot, the others give arrow-card instructions.
As they finish: “Which frame of your film would you print for carpet time tomorrow?” That links back to capture and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leave it up briefly or skip if time is tight (it’s on the companion site under Capture, share and play). Story, play, capture, talk back, home, and round again. Two questions do most of the work: what does the screen add, and what does it displace? And would this still be worthwhile without the tech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24:00. Transition. “The last twenty minutes are yours.”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24:00 to 31:00. Seven minutes. Every early years setting is a house of rooms: a carpet, a home corner, blocks, an art table, a garden, a place where technology lives. Choose your learners, walk through the rooms on the site (or the A3 playhouse mat), and pick the moments that fit where your children are and what they can do.
Circulate and ask: would this still be worthwhile without the word “technology”? If not, choose a different one. On the site, “Add to my plan” sends ideas straight to page 2 of the plan 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31:00 to 33:00. You don’t need a dalmatian. You need a values character that grows from your campus and culture, carries one big question, and stays openly pretend.
Step 6 is the safeguard: teacher-voiced and scripted, it can’t answer back, remember children or follow them home, and it always says goodbye. Step 7: partner it with existing friends, grow it from your youngest class upward, and check in on how children respond. Making Dilon was surprisingly easy: he was in my mind’s eye before I opened Illustrator.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33:00 to 35:00. Two minutes to start a card, on the site (Character page) or kit page 18. It’s the same card DCB uses for every DUCKS values friend. On the site it saves straight onto page 2 of the plan PDF. Nobody needs to finish today: the big question is the part to get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35:00 to 38:00. Come back to your own setting. For each area, pick the description that matches what a visitor would actually see this term. It’s about adult practice and children’s opportunities, never children’s readiness, and a low score just shows where one small change will matter most.
On the site the lowest area becomes the suggested first step and carries over to Build. Paper: kit pages 19–20. How will you know it made a difference? Compare one small, observable feature before and after: do children return technology to its home without a reminder?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38:00 to 42:00. Start from your lowest area, or a seed card. Walk it through the six stops: hello, hunt, watch, talk, home and heart. Then one first paw-step: one step, one date, one colleague.
At 40:00, swap with the next table for two paw-prints of feedback (written on the printed plan, or typed on the site). One practical revision per plan is the goal. The plan downloads as a filled-in PDF, with the six stops on page 2 and the playhouse ideas and character card on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42:00 to 43:30. Families are children’s first windows and mirrors. We’re not asking them to adopt technology or give it up; we’re inviting them into the questions children already ask, in the languages home already speaks. The questions go home in English and Chinese (ask a colleague or family volunteer to check wording for your community).
DCB’s Sip &amp; Support sessions follow a simple shape: monthly, about 30 minutes, one topic and a take-home sheet. For early years, the topic can come straight from your strand. The family note is on kit page 27 and on the Families page of the site.</a:t>
            </a:r>
            <a:endParaRPr lang="en-US" dirty="0"/>
          </a:p>
          <a:p>
            <a:r>
              <a:t>Technology means human-made tools and devices, including non-electronic tools. Toys and machines can overlap; invite more than one label. Offer gestures, home languages and supported access.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43:30 to 44:00. Short enough for a newsletter, a WeChat group or the back of a photo that goes home. Warmth belongs to people. Machines need checking. The full “say this, not that” list is on the Families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44:00 to 45:00. Everyone moves their dot. Name what you see on the chart. One paw-step read aloud per table if time allows.
Close: the children bonding with a Dilon today are the children who will meet genuinely responsive AI companions in a few years. The youngest children need digital and AI literacy built for who they are right now, through narrative, play and a character they can bond with, not a thinned-down version of the Year 5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as people leave. Everything is on the companion site: the drawing activity, the playhouse, the character card, the two pre-filled PDFs, family resources and the printable kit, with an Adult lens for leaders. Invite people to share how their first paw-step went.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COVER-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CHAPTER-image-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CONTENT-image-1.pn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ACTIVITY-image-1.png"/><Relationship Id="rId2"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NK-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1325880"/>
            <a:ext cx="6583680" cy="2194560"/>
          </a:xfrm>
          <a:prstGeom prst="rect">
            <a:avLst/>
          </a:prstGeom>
          <a:noFill/>
          <a:ln/>
        </p:spPr>
        <p:txBody>
          <a:bodyPr wrap="square" rtlCol="0"/>
          <a:lstStyle>
            <a:lvl1pPr algn="l" indent="0" marL="0">
              <a:buNone/>
              <a:defRPr lang="en-US" sz="6800" dirty="0">
                <a:solidFill>
                  <a:srgbClr val="232C4B"/>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6800" dirty="0"/>
          </a:p>
        </p:txBody>
      </p:sp>
      <p:sp>
        <p:nvSpPr>
          <p:cNvPr id="3" name="Text 0"/>
          <p:cNvSpPr/>
          <p:nvPr>
            <p:ph idx="101" type="body" hasCustomPrompt="1"/>
          </p:nvPr>
        </p:nvSpPr>
        <p:spPr>
          <a:xfrm>
            <a:off x="548640" y="3566160"/>
            <a:ext cx="6949440" cy="640080"/>
          </a:xfrm>
          <a:prstGeom prst="rect">
            <a:avLst/>
          </a:prstGeom>
          <a:noFill/>
          <a:ln/>
        </p:spPr>
        <p:txBody>
          <a:bodyPr wrap="square" rtlCol="0"/>
          <a:lstStyle>
            <a:lvl1pPr algn="l" indent="0" marL="0">
              <a:buNone/>
              <a:defRPr lang="en-US" sz="2200" dirty="0">
                <a:solidFill>
                  <a:srgbClr val="232C4B"/>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2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148840"/>
            <a:ext cx="6766560" cy="1737360"/>
          </a:xfrm>
          <a:prstGeom prst="rect">
            <a:avLst/>
          </a:prstGeom>
          <a:noFill/>
          <a:ln/>
        </p:spPr>
        <p:txBody>
          <a:bodyPr wrap="square" rtlCol="0"/>
          <a:lstStyle>
            <a:lvl1pPr algn="l" indent="0" marL="0">
              <a:buNone/>
              <a:defRPr lang="en-US" sz="5400" dirty="0">
                <a:solidFill>
                  <a:srgbClr val="FFFFFF"/>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5400" dirty="0"/>
          </a:p>
        </p:txBody>
      </p:sp>
      <p:sp>
        <p:nvSpPr>
          <p:cNvPr id="3" name="Text 0"/>
          <p:cNvSpPr/>
          <p:nvPr>
            <p:ph idx="101" type="body" hasCustomPrompt="1"/>
          </p:nvPr>
        </p:nvSpPr>
        <p:spPr>
          <a:xfrm>
            <a:off x="548640" y="4023360"/>
            <a:ext cx="6309360" cy="1005840"/>
          </a:xfrm>
          <a:prstGeom prst="rect">
            <a:avLst/>
          </a:prstGeom>
          <a:noFill/>
          <a:ln/>
        </p:spPr>
        <p:txBody>
          <a:bodyPr wrap="square" rtlCol="0"/>
          <a:lstStyle>
            <a:lvl1pPr algn="l" indent="0" marL="0">
              <a:buNone/>
              <a:defRPr lang="en-US" sz="2200" dirty="0">
                <a:solidFill>
                  <a:srgbClr val="EFEAFB"/>
                </a:solidFill>
                <a:latin typeface="Calibri" pitchFamily="34" charset="0"/>
                <a:ea typeface="Calibri" pitchFamily="34" charset="-122"/>
                <a:cs typeface="Calibri" pitchFamily="34" charset="-120"/>
              </a:defRPr>
            </a:lvl1pPr>
          </a:lstStyle>
          <a:p>
            <a:pPr algn="l" indent="0" marL="0">
              <a:buNone/>
            </a:pPr>
            <a:endParaRPr lang="en-US" sz="22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48640" y="6419088"/>
            <a:ext cx="5486400" cy="256032"/>
          </a:xfrm>
          <a:prstGeom prst="rect">
            <a:avLst/>
          </a:prstGeom>
          <a:noFill/>
          <a:ln/>
        </p:spPr>
        <p:txBody>
          <a:bodyPr wrap="square" rtlCol="0" anchor="ctr"/>
          <a:lstStyle/>
          <a:p>
            <a:pPr indent="0" marL="0">
              <a:buNone/>
            </a:pPr>
            <a:r>
              <a:rPr lang="en-US" sz="1000" dirty="0">
                <a:solidFill>
                  <a:srgbClr val="5A6280"/>
                </a:solidFill>
                <a:latin typeface="Calibri" pitchFamily="34" charset="0"/>
                <a:ea typeface="Calibri" pitchFamily="34" charset="-122"/>
                <a:cs typeface="Calibri" pitchFamily="34" charset="-120"/>
              </a:rPr>
              <a:t>Before the Prompt · ACAMIS ECE 2026</a:t>
            </a:r>
            <a:endParaRPr lang="en-US" sz="1000" dirty="0"/>
          </a:p>
        </p:txBody>
      </p:sp>
      <p:sp>
        <p:nvSpPr>
          <p:cNvPr id="3" name="Text 1"/>
          <p:cNvSpPr/>
          <p:nvPr>
            <p:ph idx="101" type="title" hasCustomPrompt="1"/>
          </p:nvPr>
        </p:nvSpPr>
        <p:spPr>
          <a:xfrm>
            <a:off x="548640" y="896112"/>
            <a:ext cx="11109960" cy="777240"/>
          </a:xfrm>
          <a:prstGeom prst="rect">
            <a:avLst/>
          </a:prstGeom>
          <a:noFill/>
          <a:ln/>
        </p:spPr>
        <p:txBody>
          <a:bodyPr wrap="square" rtlCol="0"/>
          <a:lstStyle>
            <a:lvl1pPr algn="l" indent="0" marL="0">
              <a:buNone/>
              <a:defRPr lang="en-US" sz="3600" dirty="0">
                <a:solidFill>
                  <a:srgbClr val="232C4B"/>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CTIVITY">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48640" y="6419088"/>
            <a:ext cx="5486400" cy="256032"/>
          </a:xfrm>
          <a:prstGeom prst="rect">
            <a:avLst/>
          </a:prstGeom>
          <a:noFill/>
          <a:ln/>
        </p:spPr>
        <p:txBody>
          <a:bodyPr wrap="square" rtlCol="0" anchor="ctr"/>
          <a:lstStyle/>
          <a:p>
            <a:pPr indent="0" marL="0">
              <a:buNone/>
            </a:pPr>
            <a:r>
              <a:rPr lang="en-US" sz="1000" dirty="0">
                <a:solidFill>
                  <a:srgbClr val="232C4B"/>
                </a:solidFill>
                <a:latin typeface="Calibri" pitchFamily="34" charset="0"/>
                <a:ea typeface="Calibri" pitchFamily="34" charset="-122"/>
                <a:cs typeface="Calibri" pitchFamily="34" charset="-120"/>
              </a:rPr>
              <a:t>Before the Prompt · ACAMIS ECE 2026</a:t>
            </a:r>
            <a:endParaRPr lang="en-US" sz="1000" dirty="0"/>
          </a:p>
        </p:txBody>
      </p:sp>
      <p:sp>
        <p:nvSpPr>
          <p:cNvPr id="3" name="Text 1"/>
          <p:cNvSpPr/>
          <p:nvPr>
            <p:ph idx="101" type="title" hasCustomPrompt="1"/>
          </p:nvPr>
        </p:nvSpPr>
        <p:spPr>
          <a:xfrm>
            <a:off x="548640" y="896112"/>
            <a:ext cx="11109960" cy="777240"/>
          </a:xfrm>
          <a:prstGeom prst="rect">
            <a:avLst/>
          </a:prstGeom>
          <a:noFill/>
          <a:ln/>
        </p:spPr>
        <p:txBody>
          <a:bodyPr wrap="square" rtlCol="0"/>
          <a:lstStyle>
            <a:lvl1pPr algn="l" indent="0" marL="0">
              <a:buNone/>
              <a:defRPr lang="en-US" sz="3600" dirty="0">
                <a:solidFill>
                  <a:srgbClr val="232C4B"/>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548640" y="6419088"/>
            <a:ext cx="5486400" cy="256032"/>
          </a:xfrm>
          <a:prstGeom prst="rect">
            <a:avLst/>
          </a:prstGeom>
          <a:noFill/>
          <a:ln/>
        </p:spPr>
        <p:txBody>
          <a:bodyPr wrap="square" rtlCol="0" anchor="ctr"/>
          <a:lstStyle/>
          <a:p>
            <a:pPr indent="0" marL="0">
              <a:buNone/>
            </a:pPr>
            <a:r>
              <a:rPr lang="en-US" sz="1000" dirty="0">
                <a:solidFill>
                  <a:srgbClr val="AEB4CF"/>
                </a:solidFill>
                <a:latin typeface="Calibri" pitchFamily="34" charset="0"/>
                <a:ea typeface="Calibri" pitchFamily="34" charset="-122"/>
                <a:cs typeface="Calibri" pitchFamily="34" charset="-120"/>
              </a:rPr>
              <a:t>Before the Prompt · ACAMIS ECE 2026</a:t>
            </a:r>
            <a:endParaRPr lang="en-US" sz="1000" dirty="0"/>
          </a:p>
        </p:txBody>
      </p:sp>
      <p:sp>
        <p:nvSpPr>
          <p:cNvPr id="3" name="Text 1"/>
          <p:cNvSpPr/>
          <p:nvPr>
            <p:ph idx="101" type="title" hasCustomPrompt="1"/>
          </p:nvPr>
        </p:nvSpPr>
        <p:spPr>
          <a:xfrm>
            <a:off x="548640" y="896112"/>
            <a:ext cx="11109960" cy="777240"/>
          </a:xfrm>
          <a:prstGeom prst="rect">
            <a:avLst/>
          </a:prstGeom>
          <a:noFill/>
          <a:ln/>
        </p:spPr>
        <p:txBody>
          <a:bodyPr wrap="square" rtlCol="0"/>
          <a:lstStyle>
            <a:lvl1pPr algn="l" indent="0" marL="0">
              <a:buNone/>
              <a:defRPr lang="en-US" sz="3600" dirty="0">
                <a:solidFill>
                  <a:srgbClr val="FFFFFF"/>
                </a:solidFill>
                <a:latin typeface="Arial Rounded MT Bold" pitchFamily="34" charset="0"/>
                <a:ea typeface="Arial Rounded MT Bold" pitchFamily="34" charset="-122"/>
                <a:cs typeface="Arial Rounded MT Bold" pitchFamily="34" charset="-120"/>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AEB4CF"/>
                </a:solidFill>
                <a:latin typeface="Calibri"/>
                <a:ea typeface="Calibri"/>
                <a:cs typeface="Calibri"/>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 Id="rIdV65" Type="http://schemas.openxmlformats.org/officeDocument/2006/relationships/image" Target="../media/v6-workshop-qr.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5.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4.xml"/><Relationship Id="rId7" Type="http://schemas.openxmlformats.org/officeDocument/2006/relationships/notesSlide" Target="../notesSlides/notesSlide5.xml"/><Relationship Id="rIdV67" Type="http://schemas.openxmlformats.org/officeDocument/2006/relationships/image" Target="../media/v6-workshop-qr.png"/></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5.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3.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4.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4.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video" Target="../media/media-11-1.mp4"/><Relationship Id="rId2" Type="http://schemas.microsoft.com/office/2007/relationships/media" Target="../media/media-11-1.mp4"/><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4.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4.xml"/><Relationship Id="rId7" Type="http://schemas.openxmlformats.org/officeDocument/2006/relationships/notesSlide" Target="../notesSlides/notesSlide15.xml"/><Relationship Id="rIdV67" Type="http://schemas.openxmlformats.org/officeDocument/2006/relationships/image" Target="../media/v6-stage6.jpg"/><Relationship Id="rIdV68" Type="http://schemas.openxmlformats.org/officeDocument/2006/relationships/image" Target="../media/v6-beebot.png"/></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2.png"/><Relationship Id="rId4" Type="http://schemas.openxmlformats.org/officeDocument/2006/relationships/image" Target="../media/image-16-4.png"/><Relationship Id="rId5" Type="http://schemas.openxmlformats.org/officeDocument/2006/relationships/slideLayout" Target="../slideLayouts/slideLayout4.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3.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4.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slideLayout" Target="../slideLayouts/slideLayout5.xml"/><Relationship Id="rId9"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slideLayout" Target="../slideLayouts/slideLayout4.xml"/><Relationship Id="rId8"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6.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slideLayout" Target="../slideLayouts/slideLayout2.xml"/><Relationship Id="rId4" Type="http://schemas.openxmlformats.org/officeDocument/2006/relationships/notesSlide" Target="../notesSlides/notesSlide28.xml"/><Relationship Id="rIdV64" Type="http://schemas.openxmlformats.org/officeDocument/2006/relationships/image" Target="../media/v6-workshop-qr.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pill"/>
          <p:cNvSpPr/>
          <p:nvPr/>
        </p:nvSpPr>
        <p:spPr>
          <a:xfrm>
            <a:off x="548640" y="548640"/>
            <a:ext cx="1920240"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548640"/>
            <a:ext cx="192024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ACAMIS ECE 2026</a:t>
            </a:r>
            <a:endParaRPr lang="en-US" sz="1200" dirty="0"/>
          </a:p>
        </p:txBody>
      </p:sp>
      <p:sp>
        <p:nvSpPr>
          <p:cNvPr id="4" name="pill"/>
          <p:cNvSpPr/>
          <p:nvPr/>
        </p:nvSpPr>
        <p:spPr>
          <a:xfrm>
            <a:off x="2606040" y="548640"/>
            <a:ext cx="2514600" cy="384048"/>
          </a:xfrm>
          <a:prstGeom prst="roundRect">
            <a:avLst>
              <a:gd name="adj" fmla="val 50000"/>
            </a:avLst>
          </a:prstGeom>
          <a:solidFill>
            <a:srgbClr val="FFFDF8"/>
          </a:solidFill>
          <a:ln w="12700">
            <a:solidFill>
              <a:srgbClr val="FFFDF8"/>
            </a:solidFill>
            <a:prstDash val="solid"/>
          </a:ln>
        </p:spPr>
      </p:sp>
      <p:sp>
        <p:nvSpPr>
          <p:cNvPr id="5" name="Text 3"/>
          <p:cNvSpPr txBox="1"/>
          <p:nvPr/>
        </p:nvSpPr>
        <p:spPr>
          <a:xfrm>
            <a:off x="2606040" y="548640"/>
            <a:ext cx="251460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XIAMEN · 24–25 OCTOBER</a:t>
            </a:r>
            <a:endParaRPr lang="en-US" sz="1200" dirty="0"/>
          </a:p>
        </p:txBody>
      </p:sp>
      <p:sp>
        <p:nvSpPr>
          <p:cNvPr id="6" name="Text 0"/>
          <p:cNvSpPr/>
          <p:nvPr>
            <p:ph idx="100" type="title" hasCustomPrompt="1"/>
          </p:nvPr>
        </p:nvSpPr>
        <p:spPr>
          <a:xfrm>
            <a:off x="548640" y="1325880"/>
            <a:ext cx="6583680" cy="2194560"/>
          </a:xfrm>
          <a:prstGeom prst="rect">
            <a:avLst/>
          </a:prstGeom>
          <a:noFill/>
          <a:ln/>
        </p:spPr>
        <p:txBody>
          <a:bodyPr wrap="square" lIns="0" tIns="0" rIns="0" bIns="0" rtlCol="0" anchor="t"/>
          <a:lstStyle/>
          <a:p>
            <a:pPr algn="l" indent="0" marL="0">
              <a:buNone/>
            </a:pPr>
            <a:r>
              <a:rPr lang="en-US" sz="6800" dirty="0">
                <a:solidFill>
                  <a:srgbClr val="232C4B"/>
                </a:solidFill>
                <a:latin typeface="Arial Rounded MT Bold" pitchFamily="34" charset="0"/>
                <a:ea typeface="Arial Rounded MT Bold" pitchFamily="34" charset="-122"/>
                <a:cs typeface="Arial Rounded MT Bold" pitchFamily="34" charset="-120"/>
              </a:rPr>
              <a:t>Before the prompt.</a:t>
            </a:r>
            <a:endParaRPr lang="en-US" sz="6800" dirty="0"/>
          </a:p>
        </p:txBody>
      </p:sp>
      <p:sp>
        <p:nvSpPr>
          <p:cNvPr id="7" name="Text 0"/>
          <p:cNvSpPr/>
          <p:nvPr>
            <p:ph idx="101" type="body" hasCustomPrompt="1"/>
          </p:nvPr>
        </p:nvSpPr>
        <p:spPr>
          <a:xfrm>
            <a:off x="548640" y="3566160"/>
            <a:ext cx="6949440" cy="640080"/>
          </a:xfrm>
          <a:prstGeom prst="rect">
            <a:avLst/>
          </a:prstGeom>
          <a:noFill/>
          <a:ln/>
        </p:spPr>
        <p:txBody>
          <a:bodyPr wrap="square" lIns="0" tIns="0" rIns="0" bIns="0" rtlCol="0" anchor="t"/>
          <a:lstStyle/>
          <a:p>
            <a:pPr algn="l" indent="0" marL="0">
              <a:buNone/>
            </a:pPr>
            <a:r>
              <a:rPr lang="en-US" sz="2200" dirty="0">
                <a:solidFill>
                  <a:srgbClr val="232C4B"/>
                </a:solidFill>
                <a:latin typeface="Arial Rounded MT Bold" pitchFamily="34" charset="0"/>
                <a:ea typeface="Arial Rounded MT Bold" pitchFamily="34" charset="-122"/>
                <a:cs typeface="Arial Rounded MT Bold" pitchFamily="34" charset="-120"/>
              </a:rPr>
              <a:t>Play, trust and agency in early childhood</a:t>
            </a:r>
            <a:endParaRPr lang="en-US" sz="2200" dirty="0"/>
          </a:p>
        </p:txBody>
      </p:sp>
      <p:sp>
        <p:nvSpPr>
          <p:cNvPr id="8" name="Text 6"/>
          <p:cNvSpPr txBox="1"/>
          <p:nvPr/>
        </p:nvSpPr>
        <p:spPr>
          <a:xfrm>
            <a:off x="548640" y="4434840"/>
            <a:ext cx="5852160" cy="777240"/>
          </a:xfrm>
          <a:prstGeom prst="rect">
            <a:avLst/>
          </a:prstGeom>
          <a:noFill/>
          <a:ln/>
        </p:spPr>
        <p:txBody>
          <a:bodyPr wrap="square" lIns="0" tIns="0" rIns="0" bIns="0" rtlCol="0" anchor="t"/>
          <a:lstStyle/>
          <a:p>
            <a:pPr indent="0" marL="0">
              <a:buNone/>
            </a:pPr>
            <a:r>
              <a:rPr lang="en-US" sz="1600" b="1" dirty="0">
                <a:solidFill>
                  <a:srgbClr val="232C4B"/>
                </a:solidFill>
                <a:latin typeface="Calibri" pitchFamily="34" charset="0"/>
                <a:ea typeface="Calibri" pitchFamily="34" charset="-122"/>
                <a:cs typeface="Calibri" pitchFamily="34" charset="-120"/>
              </a:rPr>
              <a:t>Tim Pyles · Mister Pyles</a:t>
            </a:r>
            <a:endParaRPr lang="en-US" sz="1600" dirty="0"/>
          </a:p>
          <a:p>
            <a:pPr indent="0" marL="0">
              <a:buNone/>
            </a:pPr>
            <a:r>
              <a:rPr lang="en-US" sz="1600" dirty="0">
                <a:solidFill>
                  <a:srgbClr val="232C4B"/>
                </a:solidFill>
                <a:latin typeface="Calibri" pitchFamily="34" charset="0"/>
                <a:ea typeface="Calibri" pitchFamily="34" charset="-122"/>
                <a:cs typeface="Calibri" pitchFamily="34" charset="-120"/>
              </a:rPr>
              <a:t>Learning Technology Coach and Whole College E-Safety Lead, Dulwich College Beijing</a:t>
            </a:r>
            <a:endParaRPr lang="en-US" sz="1600" dirty="0"/>
          </a:p>
        </p:txBody>
      </p:sp>
      <p:pic>
        <p:nvPicPr>
          <p:cNvPr id="9" name="Ryan" descr="Responsible Ryan, a cartoon rhino">    </p:cNvPr>
          <p:cNvPicPr>
            <a:picLocks noChangeAspect="1"/>
          </p:cNvPicPr>
          <p:nvPr/>
        </p:nvPicPr>
        <p:blipFill>
          <a:blip r:embed="rId1"/>
          <a:stretch>
            <a:fillRect/>
          </a:stretch>
        </p:blipFill>
        <p:spPr>
          <a:xfrm>
            <a:off x="6720840" y="2468880"/>
            <a:ext cx="2310689" cy="2606040"/>
          </a:xfrm>
          <a:prstGeom prst="rect">
            <a:avLst/>
          </a:prstGeom>
        </p:spPr>
      </p:pic>
      <p:pic>
        <p:nvPicPr>
          <p:cNvPr id="10" name="Dilon" descr="Digital Citizen Dilon, a cartoon dalmatian, waving">    </p:cNvPr>
          <p:cNvPicPr>
            <a:picLocks noChangeAspect="1"/>
          </p:cNvPicPr>
          <p:nvPr/>
        </p:nvPicPr>
        <p:blipFill>
          <a:blip r:embed="rId2"/>
          <a:stretch>
            <a:fillRect/>
          </a:stretch>
        </p:blipFill>
        <p:spPr>
          <a:xfrm>
            <a:off x="8138160" y="868680"/>
            <a:ext cx="4049014" cy="4343400"/>
          </a:xfrm>
          <a:prstGeom prst="rect">
            <a:avLst/>
          </a:prstGeom>
        </p:spPr>
      </p:pic>
      <p:pic>
        <p:nvPicPr>
          <p:cNvPr id="11" name="Beebot" descr="A Beebot floor robot">    </p:cNvPr>
          <p:cNvPicPr>
            <a:picLocks noChangeAspect="1"/>
          </p:cNvPicPr>
          <p:nvPr/>
        </p:nvPicPr>
        <p:blipFill>
          <a:blip r:embed="rId3"/>
          <a:stretch>
            <a:fillRect/>
          </a:stretch>
        </p:blipFill>
        <p:spPr>
          <a:xfrm>
            <a:off x="10561320" y="4251960"/>
            <a:ext cx="1110467" cy="914400"/>
          </a:xfrm>
          <a:prstGeom prst="rect">
            <a:avLst/>
          </a:prstGeom>
        </p:spPr>
      </p:pic>
      <p:sp>
        <p:nvSpPr>
          <p:cNvPr id="12" name="QR placeholder"/>
          <p:cNvSpPr/>
          <p:nvPr/>
        </p:nvSpPr>
        <p:spPr>
          <a:xfrm>
            <a:off x="10927080" y="5349240"/>
            <a:ext cx="1097280" cy="1097280"/>
          </a:xfrm>
          <a:prstGeom prst="roundRect">
            <a:avLst>
              <a:gd name="adj" fmla="val 16667"/>
            </a:avLst>
          </a:prstGeom>
          <a:solidFill>
            <a:srgbClr val="FFFDF8"/>
          </a:solidFill>
          <a:ln w="12700">
            <a:solidFill>
              <a:srgbClr val="8D92A7"/>
            </a:solidFill>
            <a:prstDash val="dash"/>
          </a:ln>
        </p:spPr>
      </p:sp>
      <p:sp>
        <p:nvSpPr>
          <p:cNvPr id="13" name="Text 8"/>
          <p:cNvSpPr txBox="1"/>
          <p:nvPr/>
        </p:nvSpPr>
        <p:spPr>
          <a:xfrm>
            <a:off x="10241280" y="6382512"/>
            <a:ext cx="1783080" cy="237744"/>
          </a:xfrm>
          <a:prstGeom prst="rect">
            <a:avLst/>
          </a:prstGeom>
          <a:noFill/>
          <a:ln/>
        </p:spPr>
        <p:txBody>
          <a:bodyPr wrap="square" lIns="0" tIns="0" rIns="0" bIns="0" rtlCol="0" anchor="ctr"/>
          <a:lstStyle/>
          <a:p>
            <a:pPr algn="ctr" indent="0" marL="0">
              <a:buNone/>
            </a:pPr>
            <a:r>
              <a:rPr lang="en-US" sz="1000" dirty="0">
                <a:solidFill>
                  <a:srgbClr val="5A6280"/>
                </a:solidFill>
                <a:latin typeface="Calibri" pitchFamily="34" charset="0"/>
                <a:ea typeface="Calibri" pitchFamily="34" charset="-122"/>
                <a:cs typeface="Calibri" pitchFamily="34" charset="-120"/>
              </a:rPr>
              <a:t>www.misterpyles.com</a:t>
            </a:r>
            <a:endParaRPr lang="en-US" sz="1000" dirty="0"/>
          </a:p>
        </p:txBody>
      </p:sp>
      <p:pic>
        <p:nvPicPr>
          <p:cNvPr id="14" name="v6 illustration" descr="QR code: https://www.misterpyles.com/"/>
          <p:cNvPicPr>
            <a:picLocks noChangeAspect="1"/>
          </p:cNvPicPr>
          <p:nvPr/>
        </p:nvPicPr>
        <p:blipFill>
          <a:blip r:embed="rIdV65"/>
          <a:stretch>
            <a:fillRect/>
          </a:stretch>
        </p:blipFill>
        <p:spPr>
          <a:xfrm>
            <a:off x="10716768" y="5056632"/>
            <a:ext cx="1280160" cy="12801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top tag"/>
          <p:cNvSpPr/>
          <p:nvPr/>
        </p:nvSpPr>
        <p:spPr>
          <a:xfrm>
            <a:off x="548640" y="384048"/>
            <a:ext cx="2089404" cy="384048"/>
          </a:xfrm>
          <a:prstGeom prst="roundRect">
            <a:avLst>
              <a:gd name="adj" fmla="val 50000"/>
            </a:avLst>
          </a:prstGeom>
          <a:solidFill>
            <a:srgbClr val="FFFFFF"/>
          </a:solidFill>
          <a:ln w="12700">
            <a:solidFill>
              <a:srgbClr val="FFFFFF"/>
            </a:solidFill>
            <a:prstDash val="solid"/>
          </a:ln>
        </p:spPr>
      </p:sp>
      <p:sp>
        <p:nvSpPr>
          <p:cNvPr id="3" name="Text 1"/>
          <p:cNvSpPr txBox="1"/>
          <p:nvPr/>
        </p:nvSpPr>
        <p:spPr>
          <a:xfrm>
            <a:off x="548640" y="384048"/>
            <a:ext cx="2089404"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TODAY’S ADVENTURE</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Twelve stops in 45 minutes</a:t>
            </a:r>
            <a:endParaRPr lang="en-US" sz="3600" dirty="0"/>
          </a:p>
        </p:txBody>
      </p:sp>
      <p:sp>
        <p:nvSpPr>
          <p:cNvPr id="5" name="Text 3"/>
          <p:cNvSpPr txBox="1"/>
          <p:nvPr/>
        </p:nvSpPr>
        <p:spPr>
          <a:xfrm>
            <a:off x="548640" y="1627632"/>
            <a:ext cx="10515600" cy="365760"/>
          </a:xfrm>
          <a:prstGeom prst="rect">
            <a:avLst/>
          </a:prstGeom>
          <a:noFill/>
          <a:ln/>
        </p:spPr>
        <p:txBody>
          <a:bodyPr wrap="square" lIns="0" tIns="0" rIns="0" bIns="0" rtlCol="0" anchor="t"/>
          <a:lstStyle/>
          <a:p>
            <a:pPr indent="0" marL="0">
              <a:buNone/>
            </a:pPr>
            <a:r>
              <a:rPr lang="en-US" sz="1700" dirty="0">
                <a:solidFill>
                  <a:srgbClr val="5A6280"/>
                </a:solidFill>
                <a:latin typeface="Calibri" pitchFamily="34" charset="0"/>
                <a:ea typeface="Calibri" pitchFamily="34" charset="-122"/>
                <a:cs typeface="Calibri" pitchFamily="34" charset="-120"/>
              </a:rPr>
              <a:t>Today’s outcome: one idea, one priority, one next step. Use the site to finish your detailed plan later.</a:t>
            </a:r>
            <a:endParaRPr lang="en-US" sz="1700" dirty="0"/>
          </a:p>
        </p:txBody>
      </p:sp>
      <p:sp>
        <p:nvSpPr>
          <p:cNvPr id="6" name="chapter card"/>
          <p:cNvSpPr/>
          <p:nvPr/>
        </p:nvSpPr>
        <p:spPr>
          <a:xfrm>
            <a:off x="548640" y="2194560"/>
            <a:ext cx="2331720" cy="1143000"/>
          </a:xfrm>
          <a:prstGeom prst="roundRect">
            <a:avLst>
              <a:gd name="adj" fmla="val 25600"/>
            </a:avLst>
          </a:prstGeom>
          <a:solidFill>
            <a:srgbClr val="FDE5DC"/>
          </a:solidFill>
          <a:ln w="12700">
            <a:solidFill>
              <a:srgbClr val="FDE5DC"/>
            </a:solidFill>
            <a:prstDash val="solid"/>
          </a:ln>
          <a:effectLst>
            <a:outerShdw sx="100000" sy="100000" kx="0" ky="0" algn="bl" rotWithShape="0" blurRad="177800" dist="50800" dir="5400000">
              <a:srgbClr val="232C4B">
                <a:alpha val="10000"/>
              </a:srgbClr>
            </a:outerShdw>
          </a:effectLst>
        </p:spPr>
      </p:sp>
      <p:sp>
        <p:nvSpPr>
          <p:cNvPr id="7" name="Text 5"/>
          <p:cNvSpPr txBox="1"/>
          <p:nvPr/>
        </p:nvSpPr>
        <p:spPr>
          <a:xfrm>
            <a:off x="777240" y="2377440"/>
            <a:ext cx="1920240" cy="54864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Start with you</a:t>
            </a:r>
            <a:endParaRPr lang="en-US" sz="1600" dirty="0"/>
          </a:p>
        </p:txBody>
      </p:sp>
      <p:sp>
        <p:nvSpPr>
          <p:cNvPr id="8" name="Text 6"/>
          <p:cNvSpPr txBox="1"/>
          <p:nvPr/>
        </p:nvSpPr>
        <p:spPr>
          <a:xfrm>
            <a:off x="777240" y="2944368"/>
            <a:ext cx="1920240" cy="256032"/>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STOPS 1–4</a:t>
            </a:r>
            <a:endParaRPr lang="en-US" sz="1100" dirty="0"/>
          </a:p>
        </p:txBody>
      </p:sp>
      <p:sp>
        <p:nvSpPr>
          <p:cNvPr id="9" name="path"/>
          <p:cNvSpPr/>
          <p:nvPr/>
        </p:nvSpPr>
        <p:spPr>
          <a:xfrm>
            <a:off x="4206240" y="2523744"/>
            <a:ext cx="6583680" cy="0"/>
          </a:xfrm>
          <a:prstGeom prst="line">
            <a:avLst/>
          </a:prstGeom>
          <a:noFill/>
          <a:ln w="31750">
            <a:solidFill>
              <a:srgbClr val="F08B70"/>
            </a:solidFill>
            <a:prstDash val="dash"/>
          </a:ln>
        </p:spPr>
      </p:sp>
      <p:sp>
        <p:nvSpPr>
          <p:cNvPr id="10" name="number"/>
          <p:cNvSpPr/>
          <p:nvPr/>
        </p:nvSpPr>
        <p:spPr>
          <a:xfrm>
            <a:off x="3877056" y="2194560"/>
            <a:ext cx="658368" cy="658368"/>
          </a:xfrm>
          <a:prstGeom prst="ellipse">
            <a:avLst/>
          </a:prstGeom>
          <a:solidFill>
            <a:srgbClr val="FFFDF8"/>
          </a:solidFill>
          <a:ln w="31750">
            <a:solidFill>
              <a:srgbClr val="F08B70"/>
            </a:solidFill>
            <a:prstDash val="solid"/>
          </a:ln>
        </p:spPr>
      </p:sp>
      <p:sp>
        <p:nvSpPr>
          <p:cNvPr id="11" name="Text 9"/>
          <p:cNvSpPr txBox="1"/>
          <p:nvPr/>
        </p:nvSpPr>
        <p:spPr>
          <a:xfrm>
            <a:off x="3877056" y="21945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1</a:t>
            </a:r>
            <a:endParaRPr lang="en-US" sz="2000" dirty="0"/>
          </a:p>
        </p:txBody>
      </p:sp>
      <p:sp>
        <p:nvSpPr>
          <p:cNvPr id="12" name="Text 10"/>
          <p:cNvSpPr txBox="1"/>
          <p:nvPr/>
        </p:nvSpPr>
        <p:spPr>
          <a:xfrm>
            <a:off x="3154680" y="29260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Say hello</a:t>
            </a:r>
            <a:endParaRPr lang="en-US" sz="1500" dirty="0"/>
          </a:p>
        </p:txBody>
      </p:sp>
      <p:sp>
        <p:nvSpPr>
          <p:cNvPr id="13" name="Text 11"/>
          <p:cNvSpPr txBox="1"/>
          <p:nvPr/>
        </p:nvSpPr>
        <p:spPr>
          <a:xfrm>
            <a:off x="3154680" y="32369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0–2 min</a:t>
            </a:r>
            <a:endParaRPr lang="en-US" sz="1200" dirty="0"/>
          </a:p>
        </p:txBody>
      </p:sp>
      <p:sp>
        <p:nvSpPr>
          <p:cNvPr id="14" name="number"/>
          <p:cNvSpPr/>
          <p:nvPr/>
        </p:nvSpPr>
        <p:spPr>
          <a:xfrm>
            <a:off x="6071616" y="2194560"/>
            <a:ext cx="658368" cy="658368"/>
          </a:xfrm>
          <a:prstGeom prst="ellipse">
            <a:avLst/>
          </a:prstGeom>
          <a:solidFill>
            <a:srgbClr val="FFFDF8"/>
          </a:solidFill>
          <a:ln w="31750">
            <a:solidFill>
              <a:srgbClr val="F08B70"/>
            </a:solidFill>
            <a:prstDash val="solid"/>
          </a:ln>
        </p:spPr>
      </p:sp>
      <p:sp>
        <p:nvSpPr>
          <p:cNvPr id="15" name="Text 13"/>
          <p:cNvSpPr txBox="1"/>
          <p:nvPr/>
        </p:nvSpPr>
        <p:spPr>
          <a:xfrm>
            <a:off x="6071616" y="21945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2</a:t>
            </a:r>
            <a:endParaRPr lang="en-US" sz="2000" dirty="0"/>
          </a:p>
        </p:txBody>
      </p:sp>
      <p:sp>
        <p:nvSpPr>
          <p:cNvPr id="16" name="Text 14"/>
          <p:cNvSpPr txBox="1"/>
          <p:nvPr/>
        </p:nvSpPr>
        <p:spPr>
          <a:xfrm>
            <a:off x="5349240" y="29260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Join the site</a:t>
            </a:r>
            <a:endParaRPr lang="en-US" sz="1500" dirty="0"/>
          </a:p>
        </p:txBody>
      </p:sp>
      <p:sp>
        <p:nvSpPr>
          <p:cNvPr id="17" name="Text 15"/>
          <p:cNvSpPr txBox="1"/>
          <p:nvPr/>
        </p:nvSpPr>
        <p:spPr>
          <a:xfrm>
            <a:off x="5349240" y="32369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2–3 min</a:t>
            </a:r>
            <a:endParaRPr lang="en-US" sz="1200" dirty="0"/>
          </a:p>
        </p:txBody>
      </p:sp>
      <p:sp>
        <p:nvSpPr>
          <p:cNvPr id="18" name="number"/>
          <p:cNvSpPr/>
          <p:nvPr/>
        </p:nvSpPr>
        <p:spPr>
          <a:xfrm>
            <a:off x="8266176" y="2194560"/>
            <a:ext cx="658368" cy="658368"/>
          </a:xfrm>
          <a:prstGeom prst="ellipse">
            <a:avLst/>
          </a:prstGeom>
          <a:solidFill>
            <a:srgbClr val="FFFDF8"/>
          </a:solidFill>
          <a:ln w="31750">
            <a:solidFill>
              <a:srgbClr val="F08B70"/>
            </a:solidFill>
            <a:prstDash val="solid"/>
          </a:ln>
        </p:spPr>
      </p:sp>
      <p:sp>
        <p:nvSpPr>
          <p:cNvPr id="19" name="Text 17"/>
          <p:cNvSpPr txBox="1"/>
          <p:nvPr/>
        </p:nvSpPr>
        <p:spPr>
          <a:xfrm>
            <a:off x="8266176" y="21945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3</a:t>
            </a:r>
            <a:endParaRPr lang="en-US" sz="2000" dirty="0"/>
          </a:p>
        </p:txBody>
      </p:sp>
      <p:sp>
        <p:nvSpPr>
          <p:cNvPr id="20" name="Text 18"/>
          <p:cNvSpPr txBox="1"/>
          <p:nvPr/>
        </p:nvSpPr>
        <p:spPr>
          <a:xfrm>
            <a:off x="7543800" y="29260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Tech hunt</a:t>
            </a:r>
            <a:endParaRPr lang="en-US" sz="1500" dirty="0"/>
          </a:p>
        </p:txBody>
      </p:sp>
      <p:sp>
        <p:nvSpPr>
          <p:cNvPr id="21" name="Text 19"/>
          <p:cNvSpPr txBox="1"/>
          <p:nvPr/>
        </p:nvSpPr>
        <p:spPr>
          <a:xfrm>
            <a:off x="7543800" y="32369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3–8 min</a:t>
            </a:r>
            <a:endParaRPr lang="en-US" sz="1200" dirty="0"/>
          </a:p>
        </p:txBody>
      </p:sp>
      <p:sp>
        <p:nvSpPr>
          <p:cNvPr id="22" name="number"/>
          <p:cNvSpPr/>
          <p:nvPr/>
        </p:nvSpPr>
        <p:spPr>
          <a:xfrm>
            <a:off x="10460736" y="2194560"/>
            <a:ext cx="658368" cy="658368"/>
          </a:xfrm>
          <a:prstGeom prst="ellipse">
            <a:avLst/>
          </a:prstGeom>
          <a:solidFill>
            <a:srgbClr val="FFFDF8"/>
          </a:solidFill>
          <a:ln w="31750">
            <a:solidFill>
              <a:srgbClr val="F08B70"/>
            </a:solidFill>
            <a:prstDash val="solid"/>
          </a:ln>
        </p:spPr>
      </p:sp>
      <p:sp>
        <p:nvSpPr>
          <p:cNvPr id="23" name="Text 21"/>
          <p:cNvSpPr txBox="1"/>
          <p:nvPr/>
        </p:nvSpPr>
        <p:spPr>
          <a:xfrm>
            <a:off x="10460736" y="21945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4</a:t>
            </a:r>
            <a:endParaRPr lang="en-US" sz="2000" dirty="0"/>
          </a:p>
        </p:txBody>
      </p:sp>
      <p:sp>
        <p:nvSpPr>
          <p:cNvPr id="24" name="Text 22"/>
          <p:cNvSpPr txBox="1"/>
          <p:nvPr/>
        </p:nvSpPr>
        <p:spPr>
          <a:xfrm>
            <a:off x="9738360" y="29260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Hunt → tech plan</a:t>
            </a:r>
            <a:endParaRPr lang="en-US" sz="1500" dirty="0"/>
          </a:p>
        </p:txBody>
      </p:sp>
      <p:sp>
        <p:nvSpPr>
          <p:cNvPr id="25" name="Text 23"/>
          <p:cNvSpPr txBox="1"/>
          <p:nvPr/>
        </p:nvSpPr>
        <p:spPr>
          <a:xfrm>
            <a:off x="9738360" y="32369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8–11 min</a:t>
            </a:r>
            <a:endParaRPr lang="en-US" sz="1200" dirty="0"/>
          </a:p>
        </p:txBody>
      </p:sp>
      <p:sp>
        <p:nvSpPr>
          <p:cNvPr id="26" name="chapter card"/>
          <p:cNvSpPr/>
          <p:nvPr/>
        </p:nvSpPr>
        <p:spPr>
          <a:xfrm>
            <a:off x="548640" y="3566160"/>
            <a:ext cx="2331720" cy="1143000"/>
          </a:xfrm>
          <a:prstGeom prst="roundRect">
            <a:avLst>
              <a:gd name="adj" fmla="val 25600"/>
            </a:avLst>
          </a:prstGeom>
          <a:solidFill>
            <a:srgbClr val="E4F3FA"/>
          </a:solidFill>
          <a:ln w="12700">
            <a:solidFill>
              <a:srgbClr val="E4F3FA"/>
            </a:solidFill>
            <a:prstDash val="solid"/>
          </a:ln>
          <a:effectLst>
            <a:outerShdw sx="100000" sy="100000" kx="0" ky="0" algn="bl" rotWithShape="0" blurRad="177800" dist="50800" dir="5400000">
              <a:srgbClr val="232C4B">
                <a:alpha val="10000"/>
              </a:srgbClr>
            </a:outerShdw>
          </a:effectLst>
        </p:spPr>
      </p:sp>
      <p:sp>
        <p:nvSpPr>
          <p:cNvPr id="27" name="Text 25"/>
          <p:cNvSpPr txBox="1"/>
          <p:nvPr/>
        </p:nvSpPr>
        <p:spPr>
          <a:xfrm>
            <a:off x="777240" y="3749040"/>
            <a:ext cx="1920240" cy="54864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Inside Dilon’s classroom</a:t>
            </a:r>
            <a:endParaRPr lang="en-US" sz="1600" dirty="0"/>
          </a:p>
        </p:txBody>
      </p:sp>
      <p:sp>
        <p:nvSpPr>
          <p:cNvPr id="28" name="Text 26"/>
          <p:cNvSpPr txBox="1"/>
          <p:nvPr/>
        </p:nvSpPr>
        <p:spPr>
          <a:xfrm>
            <a:off x="777240" y="4315968"/>
            <a:ext cx="1920240" cy="256032"/>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STOPS 5–8</a:t>
            </a:r>
            <a:endParaRPr lang="en-US" sz="1100" dirty="0"/>
          </a:p>
        </p:txBody>
      </p:sp>
      <p:sp>
        <p:nvSpPr>
          <p:cNvPr id="29" name="path"/>
          <p:cNvSpPr/>
          <p:nvPr/>
        </p:nvSpPr>
        <p:spPr>
          <a:xfrm>
            <a:off x="4206240" y="3895344"/>
            <a:ext cx="6583680" cy="0"/>
          </a:xfrm>
          <a:prstGeom prst="line">
            <a:avLst/>
          </a:prstGeom>
          <a:noFill/>
          <a:ln w="31750">
            <a:solidFill>
              <a:srgbClr val="4B9AC4"/>
            </a:solidFill>
            <a:prstDash val="dash"/>
          </a:ln>
        </p:spPr>
      </p:sp>
      <p:sp>
        <p:nvSpPr>
          <p:cNvPr id="30" name="number"/>
          <p:cNvSpPr/>
          <p:nvPr/>
        </p:nvSpPr>
        <p:spPr>
          <a:xfrm>
            <a:off x="3877056" y="3566160"/>
            <a:ext cx="658368" cy="658368"/>
          </a:xfrm>
          <a:prstGeom prst="ellipse">
            <a:avLst/>
          </a:prstGeom>
          <a:solidFill>
            <a:srgbClr val="FFFDF8"/>
          </a:solidFill>
          <a:ln w="31750">
            <a:solidFill>
              <a:srgbClr val="4B9AC4"/>
            </a:solidFill>
            <a:prstDash val="solid"/>
          </a:ln>
        </p:spPr>
      </p:sp>
      <p:sp>
        <p:nvSpPr>
          <p:cNvPr id="31" name="Text 29"/>
          <p:cNvSpPr txBox="1"/>
          <p:nvPr/>
        </p:nvSpPr>
        <p:spPr>
          <a:xfrm>
            <a:off x="3877056" y="35661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5</a:t>
            </a:r>
            <a:endParaRPr lang="en-US" sz="2000" dirty="0"/>
          </a:p>
        </p:txBody>
      </p:sp>
      <p:sp>
        <p:nvSpPr>
          <p:cNvPr id="32" name="Text 30"/>
          <p:cNvSpPr txBox="1"/>
          <p:nvPr/>
        </p:nvSpPr>
        <p:spPr>
          <a:xfrm>
            <a:off x="3154680" y="42976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The latest episode</a:t>
            </a:r>
            <a:endParaRPr lang="en-US" sz="1500" dirty="0"/>
          </a:p>
        </p:txBody>
      </p:sp>
      <p:sp>
        <p:nvSpPr>
          <p:cNvPr id="33" name="Text 31"/>
          <p:cNvSpPr txBox="1"/>
          <p:nvPr/>
        </p:nvSpPr>
        <p:spPr>
          <a:xfrm>
            <a:off x="3154680" y="46085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11–15 min</a:t>
            </a:r>
            <a:endParaRPr lang="en-US" sz="1200" dirty="0"/>
          </a:p>
        </p:txBody>
      </p:sp>
      <p:sp>
        <p:nvSpPr>
          <p:cNvPr id="34" name="number"/>
          <p:cNvSpPr/>
          <p:nvPr/>
        </p:nvSpPr>
        <p:spPr>
          <a:xfrm>
            <a:off x="6071616" y="3566160"/>
            <a:ext cx="658368" cy="658368"/>
          </a:xfrm>
          <a:prstGeom prst="ellipse">
            <a:avLst/>
          </a:prstGeom>
          <a:solidFill>
            <a:srgbClr val="FFFDF8"/>
          </a:solidFill>
          <a:ln w="31750">
            <a:solidFill>
              <a:srgbClr val="4B9AC4"/>
            </a:solidFill>
            <a:prstDash val="solid"/>
          </a:ln>
        </p:spPr>
      </p:sp>
      <p:sp>
        <p:nvSpPr>
          <p:cNvPr id="35" name="Text 33"/>
          <p:cNvSpPr txBox="1"/>
          <p:nvPr/>
        </p:nvSpPr>
        <p:spPr>
          <a:xfrm>
            <a:off x="6071616" y="35661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6</a:t>
            </a:r>
            <a:endParaRPr lang="en-US" sz="2000" dirty="0"/>
          </a:p>
        </p:txBody>
      </p:sp>
      <p:sp>
        <p:nvSpPr>
          <p:cNvPr id="36" name="Text 34"/>
          <p:cNvSpPr txBox="1"/>
          <p:nvPr/>
        </p:nvSpPr>
        <p:spPr>
          <a:xfrm>
            <a:off x="5349240" y="42976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Nest to Year 2</a:t>
            </a:r>
            <a:endParaRPr lang="en-US" sz="1500" dirty="0"/>
          </a:p>
        </p:txBody>
      </p:sp>
      <p:sp>
        <p:nvSpPr>
          <p:cNvPr id="37" name="Text 35"/>
          <p:cNvSpPr txBox="1"/>
          <p:nvPr/>
        </p:nvSpPr>
        <p:spPr>
          <a:xfrm>
            <a:off x="5349240" y="46085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15–18 min</a:t>
            </a:r>
            <a:endParaRPr lang="en-US" sz="1200" dirty="0"/>
          </a:p>
        </p:txBody>
      </p:sp>
      <p:sp>
        <p:nvSpPr>
          <p:cNvPr id="38" name="number"/>
          <p:cNvSpPr/>
          <p:nvPr/>
        </p:nvSpPr>
        <p:spPr>
          <a:xfrm>
            <a:off x="8266176" y="3566160"/>
            <a:ext cx="658368" cy="658368"/>
          </a:xfrm>
          <a:prstGeom prst="ellipse">
            <a:avLst/>
          </a:prstGeom>
          <a:solidFill>
            <a:srgbClr val="FFFDF8"/>
          </a:solidFill>
          <a:ln w="31750">
            <a:solidFill>
              <a:srgbClr val="4B9AC4"/>
            </a:solidFill>
            <a:prstDash val="solid"/>
          </a:ln>
        </p:spPr>
      </p:sp>
      <p:sp>
        <p:nvSpPr>
          <p:cNvPr id="39" name="Text 37"/>
          <p:cNvSpPr txBox="1"/>
          <p:nvPr/>
        </p:nvSpPr>
        <p:spPr>
          <a:xfrm>
            <a:off x="8266176" y="35661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7</a:t>
            </a:r>
            <a:endParaRPr lang="en-US" sz="2000" dirty="0"/>
          </a:p>
        </p:txBody>
      </p:sp>
      <p:sp>
        <p:nvSpPr>
          <p:cNvPr id="40" name="Text 38"/>
          <p:cNvSpPr txBox="1"/>
          <p:nvPr/>
        </p:nvSpPr>
        <p:spPr>
          <a:xfrm>
            <a:off x="7543800" y="42976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Capture &amp; share</a:t>
            </a:r>
            <a:endParaRPr lang="en-US" sz="1500" dirty="0"/>
          </a:p>
        </p:txBody>
      </p:sp>
      <p:sp>
        <p:nvSpPr>
          <p:cNvPr id="41" name="Text 39"/>
          <p:cNvSpPr txBox="1"/>
          <p:nvPr/>
        </p:nvSpPr>
        <p:spPr>
          <a:xfrm>
            <a:off x="7543800" y="46085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18–20 min</a:t>
            </a:r>
            <a:endParaRPr lang="en-US" sz="1200" dirty="0"/>
          </a:p>
        </p:txBody>
      </p:sp>
      <p:sp>
        <p:nvSpPr>
          <p:cNvPr id="42" name="number"/>
          <p:cNvSpPr/>
          <p:nvPr/>
        </p:nvSpPr>
        <p:spPr>
          <a:xfrm>
            <a:off x="10460736" y="3566160"/>
            <a:ext cx="658368" cy="658368"/>
          </a:xfrm>
          <a:prstGeom prst="ellipse">
            <a:avLst/>
          </a:prstGeom>
          <a:solidFill>
            <a:srgbClr val="FFFDF8"/>
          </a:solidFill>
          <a:ln w="31750">
            <a:solidFill>
              <a:srgbClr val="4B9AC4"/>
            </a:solidFill>
            <a:prstDash val="solid"/>
          </a:ln>
        </p:spPr>
      </p:sp>
      <p:sp>
        <p:nvSpPr>
          <p:cNvPr id="43" name="Text 41"/>
          <p:cNvSpPr txBox="1"/>
          <p:nvPr/>
        </p:nvSpPr>
        <p:spPr>
          <a:xfrm>
            <a:off x="10460736" y="35661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8</a:t>
            </a:r>
            <a:endParaRPr lang="en-US" sz="2000" dirty="0"/>
          </a:p>
        </p:txBody>
      </p:sp>
      <p:sp>
        <p:nvSpPr>
          <p:cNvPr id="44" name="Text 42"/>
          <p:cNvSpPr txBox="1"/>
          <p:nvPr/>
        </p:nvSpPr>
        <p:spPr>
          <a:xfrm>
            <a:off x="9738360" y="42976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Beebots &amp; play</a:t>
            </a:r>
            <a:endParaRPr lang="en-US" sz="1500" dirty="0"/>
          </a:p>
        </p:txBody>
      </p:sp>
      <p:sp>
        <p:nvSpPr>
          <p:cNvPr id="45" name="Text 43"/>
          <p:cNvSpPr txBox="1"/>
          <p:nvPr/>
        </p:nvSpPr>
        <p:spPr>
          <a:xfrm>
            <a:off x="9738360" y="46085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20–24 min</a:t>
            </a:r>
            <a:endParaRPr lang="en-US" sz="1200" dirty="0"/>
          </a:p>
        </p:txBody>
      </p:sp>
      <p:sp>
        <p:nvSpPr>
          <p:cNvPr id="46" name="chapter card"/>
          <p:cNvSpPr/>
          <p:nvPr/>
        </p:nvSpPr>
        <p:spPr>
          <a:xfrm>
            <a:off x="548640" y="4937760"/>
            <a:ext cx="2331720" cy="1143000"/>
          </a:xfrm>
          <a:prstGeom prst="roundRect">
            <a:avLst>
              <a:gd name="adj" fmla="val 25600"/>
            </a:avLst>
          </a:prstGeom>
          <a:solidFill>
            <a:srgbClr val="E7F0DF"/>
          </a:solidFill>
          <a:ln w="12700">
            <a:solidFill>
              <a:srgbClr val="E7F0DF"/>
            </a:solidFill>
            <a:prstDash val="solid"/>
          </a:ln>
          <a:effectLst>
            <a:outerShdw sx="100000" sy="100000" kx="0" ky="0" algn="bl" rotWithShape="0" blurRad="177800" dist="50800" dir="5400000">
              <a:srgbClr val="232C4B">
                <a:alpha val="10000"/>
              </a:srgbClr>
            </a:outerShdw>
          </a:effectLst>
        </p:spPr>
      </p:sp>
      <p:sp>
        <p:nvSpPr>
          <p:cNvPr id="47" name="Text 45"/>
          <p:cNvSpPr txBox="1"/>
          <p:nvPr/>
        </p:nvSpPr>
        <p:spPr>
          <a:xfrm>
            <a:off x="777240" y="5120640"/>
            <a:ext cx="1920240" cy="54864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Make it yours</a:t>
            </a:r>
            <a:endParaRPr lang="en-US" sz="1600" dirty="0"/>
          </a:p>
        </p:txBody>
      </p:sp>
      <p:sp>
        <p:nvSpPr>
          <p:cNvPr id="48" name="Text 46"/>
          <p:cNvSpPr txBox="1"/>
          <p:nvPr/>
        </p:nvSpPr>
        <p:spPr>
          <a:xfrm>
            <a:off x="777240" y="5687568"/>
            <a:ext cx="1920240" cy="256032"/>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STOPS 9–12</a:t>
            </a:r>
            <a:endParaRPr lang="en-US" sz="1100" dirty="0"/>
          </a:p>
        </p:txBody>
      </p:sp>
      <p:sp>
        <p:nvSpPr>
          <p:cNvPr id="49" name="path"/>
          <p:cNvSpPr/>
          <p:nvPr/>
        </p:nvSpPr>
        <p:spPr>
          <a:xfrm>
            <a:off x="4206240" y="5266944"/>
            <a:ext cx="6583680" cy="0"/>
          </a:xfrm>
          <a:prstGeom prst="line">
            <a:avLst/>
          </a:prstGeom>
          <a:noFill/>
          <a:ln w="31750">
            <a:solidFill>
              <a:srgbClr val="5D8C52"/>
            </a:solidFill>
            <a:prstDash val="dash"/>
          </a:ln>
        </p:spPr>
      </p:sp>
      <p:sp>
        <p:nvSpPr>
          <p:cNvPr id="50" name="number"/>
          <p:cNvSpPr/>
          <p:nvPr/>
        </p:nvSpPr>
        <p:spPr>
          <a:xfrm>
            <a:off x="3877056" y="4937760"/>
            <a:ext cx="658368" cy="658368"/>
          </a:xfrm>
          <a:prstGeom prst="ellipse">
            <a:avLst/>
          </a:prstGeom>
          <a:solidFill>
            <a:srgbClr val="FFFDF8"/>
          </a:solidFill>
          <a:ln w="31750">
            <a:solidFill>
              <a:srgbClr val="5D8C52"/>
            </a:solidFill>
            <a:prstDash val="solid"/>
          </a:ln>
        </p:spPr>
      </p:sp>
      <p:sp>
        <p:nvSpPr>
          <p:cNvPr id="51" name="Text 49"/>
          <p:cNvSpPr txBox="1"/>
          <p:nvPr/>
        </p:nvSpPr>
        <p:spPr>
          <a:xfrm>
            <a:off x="3877056" y="49377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9</a:t>
            </a:r>
            <a:endParaRPr lang="en-US" sz="2000" dirty="0"/>
          </a:p>
        </p:txBody>
      </p:sp>
      <p:sp>
        <p:nvSpPr>
          <p:cNvPr id="52" name="Text 50"/>
          <p:cNvSpPr txBox="1"/>
          <p:nvPr/>
        </p:nvSpPr>
        <p:spPr>
          <a:xfrm>
            <a:off x="3154680" y="56692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The playhouse</a:t>
            </a:r>
            <a:endParaRPr lang="en-US" sz="1500" dirty="0"/>
          </a:p>
        </p:txBody>
      </p:sp>
      <p:sp>
        <p:nvSpPr>
          <p:cNvPr id="53" name="Text 51"/>
          <p:cNvSpPr txBox="1"/>
          <p:nvPr/>
        </p:nvSpPr>
        <p:spPr>
          <a:xfrm>
            <a:off x="3154680" y="59801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24–31 min</a:t>
            </a:r>
            <a:endParaRPr lang="en-US" sz="1200" dirty="0"/>
          </a:p>
        </p:txBody>
      </p:sp>
      <p:sp>
        <p:nvSpPr>
          <p:cNvPr id="54" name="number"/>
          <p:cNvSpPr/>
          <p:nvPr/>
        </p:nvSpPr>
        <p:spPr>
          <a:xfrm>
            <a:off x="6071616" y="4937760"/>
            <a:ext cx="658368" cy="658368"/>
          </a:xfrm>
          <a:prstGeom prst="ellipse">
            <a:avLst/>
          </a:prstGeom>
          <a:solidFill>
            <a:srgbClr val="FFFDF8"/>
          </a:solidFill>
          <a:ln w="31750">
            <a:solidFill>
              <a:srgbClr val="5D8C52"/>
            </a:solidFill>
            <a:prstDash val="solid"/>
          </a:ln>
        </p:spPr>
      </p:sp>
      <p:sp>
        <p:nvSpPr>
          <p:cNvPr id="55" name="Text 53"/>
          <p:cNvSpPr txBox="1"/>
          <p:nvPr/>
        </p:nvSpPr>
        <p:spPr>
          <a:xfrm>
            <a:off x="6071616" y="49377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10</a:t>
            </a:r>
            <a:endParaRPr lang="en-US" sz="2000" dirty="0"/>
          </a:p>
        </p:txBody>
      </p:sp>
      <p:sp>
        <p:nvSpPr>
          <p:cNvPr id="56" name="Text 54"/>
          <p:cNvSpPr txBox="1"/>
          <p:nvPr/>
        </p:nvSpPr>
        <p:spPr>
          <a:xfrm>
            <a:off x="5349240" y="56692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Make Dilon yours</a:t>
            </a:r>
            <a:endParaRPr lang="en-US" sz="1500" dirty="0"/>
          </a:p>
        </p:txBody>
      </p:sp>
      <p:sp>
        <p:nvSpPr>
          <p:cNvPr id="57" name="Text 55"/>
          <p:cNvSpPr txBox="1"/>
          <p:nvPr/>
        </p:nvSpPr>
        <p:spPr>
          <a:xfrm>
            <a:off x="5349240" y="59801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31–35 min</a:t>
            </a:r>
            <a:endParaRPr lang="en-US" sz="1200" dirty="0"/>
          </a:p>
        </p:txBody>
      </p:sp>
      <p:sp>
        <p:nvSpPr>
          <p:cNvPr id="58" name="number"/>
          <p:cNvSpPr/>
          <p:nvPr/>
        </p:nvSpPr>
        <p:spPr>
          <a:xfrm>
            <a:off x="8266176" y="4937760"/>
            <a:ext cx="658368" cy="658368"/>
          </a:xfrm>
          <a:prstGeom prst="ellipse">
            <a:avLst/>
          </a:prstGeom>
          <a:solidFill>
            <a:srgbClr val="FFFDF8"/>
          </a:solidFill>
          <a:ln w="31750">
            <a:solidFill>
              <a:srgbClr val="5D8C52"/>
            </a:solidFill>
            <a:prstDash val="solid"/>
          </a:ln>
        </p:spPr>
      </p:sp>
      <p:sp>
        <p:nvSpPr>
          <p:cNvPr id="59" name="Text 57"/>
          <p:cNvSpPr txBox="1"/>
          <p:nvPr/>
        </p:nvSpPr>
        <p:spPr>
          <a:xfrm>
            <a:off x="8266176" y="49377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11</a:t>
            </a:r>
            <a:endParaRPr lang="en-US" sz="2000" dirty="0"/>
          </a:p>
        </p:txBody>
      </p:sp>
      <p:sp>
        <p:nvSpPr>
          <p:cNvPr id="60" name="Text 58"/>
          <p:cNvSpPr txBox="1"/>
          <p:nvPr/>
        </p:nvSpPr>
        <p:spPr>
          <a:xfrm>
            <a:off x="7543800" y="56692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Check &amp; build</a:t>
            </a:r>
            <a:endParaRPr lang="en-US" sz="1500" dirty="0"/>
          </a:p>
        </p:txBody>
      </p:sp>
      <p:sp>
        <p:nvSpPr>
          <p:cNvPr id="61" name="Text 59"/>
          <p:cNvSpPr txBox="1"/>
          <p:nvPr/>
        </p:nvSpPr>
        <p:spPr>
          <a:xfrm>
            <a:off x="7543800" y="59801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35–42 min</a:t>
            </a:r>
            <a:endParaRPr lang="en-US" sz="1200" dirty="0"/>
          </a:p>
        </p:txBody>
      </p:sp>
      <p:sp>
        <p:nvSpPr>
          <p:cNvPr id="62" name="number"/>
          <p:cNvSpPr/>
          <p:nvPr/>
        </p:nvSpPr>
        <p:spPr>
          <a:xfrm>
            <a:off x="10460736" y="4937760"/>
            <a:ext cx="658368" cy="658368"/>
          </a:xfrm>
          <a:prstGeom prst="ellipse">
            <a:avLst/>
          </a:prstGeom>
          <a:solidFill>
            <a:srgbClr val="FFFDF8"/>
          </a:solidFill>
          <a:ln w="31750">
            <a:solidFill>
              <a:srgbClr val="5D8C52"/>
            </a:solidFill>
            <a:prstDash val="solid"/>
          </a:ln>
        </p:spPr>
      </p:sp>
      <p:sp>
        <p:nvSpPr>
          <p:cNvPr id="63" name="Text 61"/>
          <p:cNvSpPr txBox="1"/>
          <p:nvPr/>
        </p:nvSpPr>
        <p:spPr>
          <a:xfrm>
            <a:off x="10460736" y="4937760"/>
            <a:ext cx="658368" cy="658368"/>
          </a:xfrm>
          <a:prstGeom prst="rect">
            <a:avLst/>
          </a:prstGeom>
          <a:noFill/>
          <a:ln/>
        </p:spPr>
        <p:txBody>
          <a:bodyPr wrap="square" lIns="0" tIns="0" rIns="0" bIns="0" rtlCol="0" anchor="ctr"/>
          <a:lstStyle/>
          <a:p>
            <a:pPr algn="ctr" indent="0" marL="0">
              <a:buNone/>
            </a:pPr>
            <a:r>
              <a:rPr lang="en-US" sz="2000" dirty="0">
                <a:solidFill>
                  <a:srgbClr val="232C4B"/>
                </a:solidFill>
                <a:latin typeface="Arial Rounded MT Bold" pitchFamily="34" charset="0"/>
                <a:ea typeface="Arial Rounded MT Bold" pitchFamily="34" charset="-122"/>
                <a:cs typeface="Arial Rounded MT Bold" pitchFamily="34" charset="-120"/>
              </a:rPr>
              <a:t>12</a:t>
            </a:r>
            <a:endParaRPr lang="en-US" sz="2000" dirty="0"/>
          </a:p>
        </p:txBody>
      </p:sp>
      <p:sp>
        <p:nvSpPr>
          <p:cNvPr id="64" name="Text 62"/>
          <p:cNvSpPr txBox="1"/>
          <p:nvPr/>
        </p:nvSpPr>
        <p:spPr>
          <a:xfrm>
            <a:off x="9738360" y="5669280"/>
            <a:ext cx="2103120" cy="329184"/>
          </a:xfrm>
          <a:prstGeom prst="rect">
            <a:avLst/>
          </a:prstGeom>
          <a:noFill/>
          <a:ln/>
        </p:spPr>
        <p:txBody>
          <a:bodyPr wrap="square" lIns="0" tIns="0" rIns="0" bIns="0" rtlCol="0" anchor="t"/>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Families</a:t>
            </a:r>
            <a:endParaRPr lang="en-US" sz="1500" dirty="0"/>
          </a:p>
        </p:txBody>
      </p:sp>
      <p:sp>
        <p:nvSpPr>
          <p:cNvPr id="65" name="Text 63"/>
          <p:cNvSpPr txBox="1"/>
          <p:nvPr/>
        </p:nvSpPr>
        <p:spPr>
          <a:xfrm>
            <a:off x="9738360" y="5980176"/>
            <a:ext cx="2103120" cy="237744"/>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42–45 min</a:t>
            </a:r>
            <a:endParaRPr lang="en-US" sz="12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pill"/>
          <p:cNvSpPr/>
          <p:nvPr/>
        </p:nvSpPr>
        <p:spPr>
          <a:xfrm>
            <a:off x="548640" y="1463040"/>
            <a:ext cx="2743200"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1463040"/>
            <a:ext cx="274320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CHAPTER 1 · STOPS 1–4</a:t>
            </a:r>
            <a:endParaRPr lang="en-US" sz="1200" dirty="0"/>
          </a:p>
        </p:txBody>
      </p:sp>
      <p:sp>
        <p:nvSpPr>
          <p:cNvPr id="4" name="Text 0"/>
          <p:cNvSpPr/>
          <p:nvPr>
            <p:ph idx="100" type="title" hasCustomPrompt="1"/>
          </p:nvPr>
        </p:nvSpPr>
        <p:spPr>
          <a:xfrm>
            <a:off x="548640" y="2148840"/>
            <a:ext cx="6766560" cy="1737360"/>
          </a:xfrm>
          <a:prstGeom prst="rect">
            <a:avLst/>
          </a:prstGeom>
          <a:noFill/>
          <a:ln/>
        </p:spPr>
        <p:txBody>
          <a:bodyPr wrap="square" lIns="0" tIns="0" rIns="0" bIns="0" rtlCol="0" anchor="b"/>
          <a:lstStyle/>
          <a:p>
            <a:pPr algn="l" indent="0" marL="0">
              <a:buNone/>
            </a:pPr>
            <a:r>
              <a:rPr lang="en-US" sz="5400" dirty="0">
                <a:solidFill>
                  <a:srgbClr val="FFFFFF"/>
                </a:solidFill>
                <a:latin typeface="Arial Rounded MT Bold" pitchFamily="34" charset="0"/>
                <a:ea typeface="Arial Rounded MT Bold" pitchFamily="34" charset="-122"/>
                <a:cs typeface="Arial Rounded MT Bold" pitchFamily="34" charset="-120"/>
              </a:rPr>
              <a:t>Start with you</a:t>
            </a:r>
            <a:endParaRPr lang="en-US" sz="5400" dirty="0"/>
          </a:p>
        </p:txBody>
      </p:sp>
      <p:sp>
        <p:nvSpPr>
          <p:cNvPr id="5" name="Text 0"/>
          <p:cNvSpPr/>
          <p:nvPr>
            <p:ph idx="101" type="body" hasCustomPrompt="1"/>
          </p:nvPr>
        </p:nvSpPr>
        <p:spPr>
          <a:xfrm>
            <a:off x="548640" y="4023360"/>
            <a:ext cx="6309360" cy="1005840"/>
          </a:xfrm>
          <a:prstGeom prst="rect">
            <a:avLst/>
          </a:prstGeom>
          <a:noFill/>
          <a:ln/>
        </p:spPr>
        <p:txBody>
          <a:bodyPr wrap="square" lIns="0" tIns="0" rIns="0" bIns="0" rtlCol="0" anchor="t"/>
          <a:lstStyle/>
          <a:p>
            <a:pPr algn="l" indent="0" marL="0">
              <a:buNone/>
            </a:pPr>
            <a:r>
              <a:rPr lang="en-US" sz="2200" dirty="0">
                <a:solidFill>
                  <a:srgbClr val="EFEAFB"/>
                </a:solidFill>
                <a:latin typeface="Calibri" pitchFamily="34" charset="0"/>
                <a:ea typeface="Calibri" pitchFamily="34" charset="-122"/>
                <a:cs typeface="Calibri" pitchFamily="34" charset="-120"/>
              </a:rPr>
              <a:t>Your feelings, your spaces, and what they tell a tech plan</a:t>
            </a:r>
            <a:endParaRPr lang="en-US" sz="2200" dirty="0"/>
          </a:p>
        </p:txBody>
      </p:sp>
      <p:sp>
        <p:nvSpPr>
          <p:cNvPr id="6" name="pill"/>
          <p:cNvSpPr/>
          <p:nvPr/>
        </p:nvSpPr>
        <p:spPr>
          <a:xfrm>
            <a:off x="548640" y="5257800"/>
            <a:ext cx="1397203" cy="420624"/>
          </a:xfrm>
          <a:prstGeom prst="roundRect">
            <a:avLst>
              <a:gd name="adj" fmla="val 50000"/>
            </a:avLst>
          </a:prstGeom>
          <a:solidFill>
            <a:srgbClr val="EFEAFB"/>
          </a:solidFill>
          <a:ln w="12700">
            <a:solidFill>
              <a:srgbClr val="EFEAFB"/>
            </a:solidFill>
            <a:prstDash val="solid"/>
          </a:ln>
        </p:spPr>
      </p:sp>
      <p:sp>
        <p:nvSpPr>
          <p:cNvPr id="7" name="Text 5"/>
          <p:cNvSpPr txBox="1"/>
          <p:nvPr/>
        </p:nvSpPr>
        <p:spPr>
          <a:xfrm>
            <a:off x="548640" y="5257800"/>
            <a:ext cx="1397203"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1 Say hello</a:t>
            </a:r>
            <a:endParaRPr lang="en-US" sz="1300" dirty="0"/>
          </a:p>
        </p:txBody>
      </p:sp>
      <p:sp>
        <p:nvSpPr>
          <p:cNvPr id="8" name="pill"/>
          <p:cNvSpPr/>
          <p:nvPr/>
        </p:nvSpPr>
        <p:spPr>
          <a:xfrm>
            <a:off x="2083003" y="5257800"/>
            <a:ext cx="1755648" cy="420624"/>
          </a:xfrm>
          <a:prstGeom prst="roundRect">
            <a:avLst>
              <a:gd name="adj" fmla="val 50000"/>
            </a:avLst>
          </a:prstGeom>
          <a:solidFill>
            <a:srgbClr val="EFEAFB"/>
          </a:solidFill>
          <a:ln w="12700">
            <a:solidFill>
              <a:srgbClr val="EFEAFB"/>
            </a:solidFill>
            <a:prstDash val="solid"/>
          </a:ln>
        </p:spPr>
      </p:sp>
      <p:sp>
        <p:nvSpPr>
          <p:cNvPr id="9" name="Text 7"/>
          <p:cNvSpPr txBox="1"/>
          <p:nvPr/>
        </p:nvSpPr>
        <p:spPr>
          <a:xfrm>
            <a:off x="2083003" y="5257800"/>
            <a:ext cx="1755648"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2 Join the site</a:t>
            </a:r>
            <a:endParaRPr lang="en-US" sz="1300" dirty="0"/>
          </a:p>
        </p:txBody>
      </p:sp>
      <p:sp>
        <p:nvSpPr>
          <p:cNvPr id="10" name="pill"/>
          <p:cNvSpPr/>
          <p:nvPr/>
        </p:nvSpPr>
        <p:spPr>
          <a:xfrm>
            <a:off x="3975811" y="5257800"/>
            <a:ext cx="1397203" cy="420624"/>
          </a:xfrm>
          <a:prstGeom prst="roundRect">
            <a:avLst>
              <a:gd name="adj" fmla="val 50000"/>
            </a:avLst>
          </a:prstGeom>
          <a:solidFill>
            <a:srgbClr val="EFEAFB"/>
          </a:solidFill>
          <a:ln w="12700">
            <a:solidFill>
              <a:srgbClr val="EFEAFB"/>
            </a:solidFill>
            <a:prstDash val="solid"/>
          </a:ln>
        </p:spPr>
      </p:sp>
      <p:sp>
        <p:nvSpPr>
          <p:cNvPr id="11" name="Text 9"/>
          <p:cNvSpPr txBox="1"/>
          <p:nvPr/>
        </p:nvSpPr>
        <p:spPr>
          <a:xfrm>
            <a:off x="3975811" y="5257800"/>
            <a:ext cx="1397203"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3 Tech hunt</a:t>
            </a:r>
            <a:endParaRPr lang="en-US" sz="1300" dirty="0"/>
          </a:p>
        </p:txBody>
      </p:sp>
      <p:sp>
        <p:nvSpPr>
          <p:cNvPr id="12" name="pill"/>
          <p:cNvSpPr/>
          <p:nvPr/>
        </p:nvSpPr>
        <p:spPr>
          <a:xfrm>
            <a:off x="5510174" y="5257800"/>
            <a:ext cx="2024482" cy="420624"/>
          </a:xfrm>
          <a:prstGeom prst="roundRect">
            <a:avLst>
              <a:gd name="adj" fmla="val 50000"/>
            </a:avLst>
          </a:prstGeom>
          <a:solidFill>
            <a:srgbClr val="EFEAFB"/>
          </a:solidFill>
          <a:ln w="12700">
            <a:solidFill>
              <a:srgbClr val="EFEAFB"/>
            </a:solidFill>
            <a:prstDash val="solid"/>
          </a:ln>
        </p:spPr>
      </p:sp>
      <p:sp>
        <p:nvSpPr>
          <p:cNvPr id="13" name="Text 11"/>
          <p:cNvSpPr txBox="1"/>
          <p:nvPr/>
        </p:nvSpPr>
        <p:spPr>
          <a:xfrm>
            <a:off x="5510174" y="5257800"/>
            <a:ext cx="2024482"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4 Hunt → tech plan</a:t>
            </a:r>
            <a:endParaRPr lang="en-US" sz="1300" dirty="0"/>
          </a:p>
        </p:txBody>
      </p:sp>
      <p:pic>
        <p:nvPicPr>
          <p:cNvPr id="14" name="Dilon waving" descr="Digital Citizen Dilon, a cartoon dalmatian">    </p:cNvPr>
          <p:cNvPicPr>
            <a:picLocks noChangeAspect="1"/>
          </p:cNvPicPr>
          <p:nvPr/>
        </p:nvPicPr>
        <p:blipFill>
          <a:blip r:embed="rId1"/>
          <a:stretch>
            <a:fillRect/>
          </a:stretch>
        </p:blipFill>
        <p:spPr>
          <a:xfrm>
            <a:off x="7542987" y="1874520"/>
            <a:ext cx="3750666" cy="40233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top tag"/>
          <p:cNvSpPr/>
          <p:nvPr/>
        </p:nvSpPr>
        <p:spPr>
          <a:xfrm>
            <a:off x="548640" y="384048"/>
            <a:ext cx="2185416"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218541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 · SAY HELLO</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0–2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Say hello to Dilon. Where are you today?</a:t>
            </a:r>
            <a:endParaRPr lang="en-US" sz="3600" dirty="0"/>
          </a:p>
        </p:txBody>
      </p:sp>
      <p:pic>
        <p:nvPicPr>
          <p:cNvPr id="7" name="Photo: a teacher holding up Dilon" descr="A teacher holding up a picture of Dilon during a lesson">    </p:cNvPr>
          <p:cNvPicPr>
            <a:picLocks noChangeAspect="1"/>
          </p:cNvPicPr>
          <p:nvPr/>
        </p:nvPicPr>
        <p:blipFill>
          <a:blip r:embed="rId1"/>
          <a:stretch>
            <a:fillRect/>
          </a:stretch>
        </p:blipFill>
        <p:spPr>
          <a:xfrm>
            <a:off x="548640" y="1828800"/>
            <a:ext cx="3371455" cy="3794760"/>
          </a:xfrm>
          <a:prstGeom prst="rect">
            <a:avLst/>
          </a:prstGeom>
        </p:spPr>
      </p:pic>
      <p:sp>
        <p:nvSpPr>
          <p:cNvPr id="8" name="pill"/>
          <p:cNvSpPr/>
          <p:nvPr/>
        </p:nvSpPr>
        <p:spPr>
          <a:xfrm>
            <a:off x="978408" y="5715000"/>
            <a:ext cx="2514600" cy="457200"/>
          </a:xfrm>
          <a:prstGeom prst="roundRect">
            <a:avLst>
              <a:gd name="adj" fmla="val 50000"/>
            </a:avLst>
          </a:prstGeom>
          <a:solidFill>
            <a:srgbClr val="FFFDF8"/>
          </a:solidFill>
          <a:ln w="12700">
            <a:solidFill>
              <a:srgbClr val="FFFDF8"/>
            </a:solidFill>
            <a:prstDash val="solid"/>
          </a:ln>
        </p:spPr>
      </p:sp>
      <p:sp>
        <p:nvSpPr>
          <p:cNvPr id="9" name="Text 6"/>
          <p:cNvSpPr txBox="1"/>
          <p:nvPr/>
        </p:nvSpPr>
        <p:spPr>
          <a:xfrm>
            <a:off x="978408" y="5715000"/>
            <a:ext cx="2514600" cy="457200"/>
          </a:xfrm>
          <a:prstGeom prst="rect">
            <a:avLst/>
          </a:prstGeom>
          <a:noFill/>
          <a:ln/>
        </p:spPr>
        <p:txBody>
          <a:bodyPr wrap="square" lIns="0" tIns="0" rIns="0" bIns="0" rtlCol="0" anchor="ctr"/>
          <a:lstStyle/>
          <a:p>
            <a:pPr algn="ctr" indent="0" marL="0">
              <a:buNone/>
            </a:pPr>
            <a:r>
              <a:rPr lang="en-US" sz="1600" b="1" dirty="0">
                <a:solidFill>
                  <a:srgbClr val="5D8C52"/>
                </a:solidFill>
                <a:latin typeface="Arial Rounded MT Bold" pitchFamily="34" charset="0"/>
                <a:ea typeface="Arial Rounded MT Bold" pitchFamily="34" charset="-122"/>
                <a:cs typeface="Arial Rounded MT Bold" pitchFamily="34" charset="-120"/>
              </a:rPr>
              <a:t>Hello, Dilon!</a:t>
            </a:r>
            <a:endParaRPr lang="en-US" sz="1600" dirty="0"/>
          </a:p>
        </p:txBody>
      </p:sp>
      <p:sp>
        <p:nvSpPr>
          <p:cNvPr id="10" name="Text 7"/>
          <p:cNvSpPr txBox="1"/>
          <p:nvPr/>
        </p:nvSpPr>
        <p:spPr>
          <a:xfrm>
            <a:off x="4526280" y="1874520"/>
            <a:ext cx="7132320" cy="41148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How do you feel about AI in early childhood today?</a:t>
            </a:r>
            <a:endParaRPr lang="en-US" sz="1800" dirty="0"/>
          </a:p>
        </p:txBody>
      </p:sp>
      <p:sp>
        <p:nvSpPr>
          <p:cNvPr id="11" name="Text 8"/>
          <p:cNvSpPr txBox="1"/>
          <p:nvPr/>
        </p:nvSpPr>
        <p:spPr>
          <a:xfrm>
            <a:off x="4526280" y="2395728"/>
            <a:ext cx="7132320" cy="365760"/>
          </a:xfrm>
          <a:prstGeom prst="rect">
            <a:avLst/>
          </a:prstGeom>
          <a:noFill/>
          <a:ln/>
        </p:spPr>
        <p:txBody>
          <a:bodyPr wrap="square" lIns="0" tIns="0" rIns="0" bIns="0" rtlCol="0" anchor="t"/>
          <a:lstStyle/>
          <a:p>
            <a:pPr indent="0" marL="0">
              <a:buNone/>
            </a:pPr>
            <a:r>
              <a:rPr lang="en-US" sz="1600" dirty="0">
                <a:solidFill>
                  <a:srgbClr val="232C4B"/>
                </a:solidFill>
                <a:latin typeface="PingFang SC" pitchFamily="34" charset="0"/>
                <a:ea typeface="PingFang SC" pitchFamily="34" charset="-122"/>
                <a:cs typeface="PingFang SC" pitchFamily="34" charset="-120"/>
              </a:rPr>
              <a:t>今天，您对幼儿教育中的人工智能有什么感受？</a:t>
            </a:r>
            <a:endParaRPr lang="en-US" sz="1600" dirty="0"/>
          </a:p>
        </p:txBody>
      </p:sp>
      <p:sp>
        <p:nvSpPr>
          <p:cNvPr id="12" name="mood card"/>
          <p:cNvSpPr/>
          <p:nvPr/>
        </p:nvSpPr>
        <p:spPr>
          <a:xfrm>
            <a:off x="4526280" y="2926080"/>
            <a:ext cx="1298448" cy="1783080"/>
          </a:xfrm>
          <a:prstGeom prst="roundRect">
            <a:avLst>
              <a:gd name="adj" fmla="val 22535"/>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13" name="face-worried" descr="Mood face">    </p:cNvPr>
          <p:cNvPicPr>
            <a:picLocks noChangeAspect="1"/>
          </p:cNvPicPr>
          <p:nvPr/>
        </p:nvPicPr>
        <p:blipFill>
          <a:blip r:embed="rId2"/>
          <a:stretch>
            <a:fillRect/>
          </a:stretch>
        </p:blipFill>
        <p:spPr>
          <a:xfrm>
            <a:off x="4764024" y="3090672"/>
            <a:ext cx="822960" cy="822960"/>
          </a:xfrm>
          <a:prstGeom prst="rect">
            <a:avLst/>
          </a:prstGeom>
        </p:spPr>
      </p:pic>
      <p:sp>
        <p:nvSpPr>
          <p:cNvPr id="14" name="Text 10"/>
          <p:cNvSpPr txBox="1"/>
          <p:nvPr/>
        </p:nvSpPr>
        <p:spPr>
          <a:xfrm>
            <a:off x="4526280" y="3986784"/>
            <a:ext cx="1298448" cy="329184"/>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Worried</a:t>
            </a:r>
            <a:endParaRPr lang="en-US" sz="1600" dirty="0"/>
          </a:p>
        </p:txBody>
      </p:sp>
      <p:sp>
        <p:nvSpPr>
          <p:cNvPr id="15" name="Text 11"/>
          <p:cNvSpPr txBox="1"/>
          <p:nvPr/>
        </p:nvSpPr>
        <p:spPr>
          <a:xfrm>
            <a:off x="4526280" y="4315968"/>
            <a:ext cx="1298448" cy="274320"/>
          </a:xfrm>
          <a:prstGeom prst="rect">
            <a:avLst/>
          </a:prstGeom>
          <a:noFill/>
          <a:ln/>
        </p:spPr>
        <p:txBody>
          <a:bodyPr wrap="square" lIns="0" tIns="0" rIns="0" bIns="0" rtlCol="0" anchor="t"/>
          <a:lstStyle/>
          <a:p>
            <a:pPr algn="ctr" indent="0" marL="0">
              <a:buNone/>
            </a:pPr>
            <a:r>
              <a:rPr lang="en-US" sz="1300" dirty="0">
                <a:solidFill>
                  <a:srgbClr val="5A6280"/>
                </a:solidFill>
                <a:latin typeface="PingFang SC" pitchFamily="34" charset="0"/>
                <a:ea typeface="PingFang SC" pitchFamily="34" charset="-122"/>
                <a:cs typeface="PingFang SC" pitchFamily="34" charset="-120"/>
              </a:rPr>
              <a:t>担心</a:t>
            </a:r>
            <a:endParaRPr lang="en-US" sz="1300" dirty="0"/>
          </a:p>
        </p:txBody>
      </p:sp>
      <p:sp>
        <p:nvSpPr>
          <p:cNvPr id="16" name="mood card"/>
          <p:cNvSpPr/>
          <p:nvPr/>
        </p:nvSpPr>
        <p:spPr>
          <a:xfrm>
            <a:off x="5971032" y="2926080"/>
            <a:ext cx="1298448" cy="1783080"/>
          </a:xfrm>
          <a:prstGeom prst="roundRect">
            <a:avLst>
              <a:gd name="adj" fmla="val 22535"/>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17" name="face-wary" descr="Mood face">    </p:cNvPr>
          <p:cNvPicPr>
            <a:picLocks noChangeAspect="1"/>
          </p:cNvPicPr>
          <p:nvPr/>
        </p:nvPicPr>
        <p:blipFill>
          <a:blip r:embed="rId3"/>
          <a:stretch>
            <a:fillRect/>
          </a:stretch>
        </p:blipFill>
        <p:spPr>
          <a:xfrm>
            <a:off x="6208776" y="3090672"/>
            <a:ext cx="822960" cy="822960"/>
          </a:xfrm>
          <a:prstGeom prst="rect">
            <a:avLst/>
          </a:prstGeom>
        </p:spPr>
      </p:pic>
      <p:sp>
        <p:nvSpPr>
          <p:cNvPr id="18" name="Text 13"/>
          <p:cNvSpPr txBox="1"/>
          <p:nvPr/>
        </p:nvSpPr>
        <p:spPr>
          <a:xfrm>
            <a:off x="5971032" y="3986784"/>
            <a:ext cx="1298448" cy="329184"/>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Wary</a:t>
            </a:r>
            <a:endParaRPr lang="en-US" sz="1600" dirty="0"/>
          </a:p>
        </p:txBody>
      </p:sp>
      <p:sp>
        <p:nvSpPr>
          <p:cNvPr id="19" name="Text 14"/>
          <p:cNvSpPr txBox="1"/>
          <p:nvPr/>
        </p:nvSpPr>
        <p:spPr>
          <a:xfrm>
            <a:off x="5971032" y="4315968"/>
            <a:ext cx="1298448" cy="274320"/>
          </a:xfrm>
          <a:prstGeom prst="rect">
            <a:avLst/>
          </a:prstGeom>
          <a:noFill/>
          <a:ln/>
        </p:spPr>
        <p:txBody>
          <a:bodyPr wrap="square" lIns="0" tIns="0" rIns="0" bIns="0" rtlCol="0" anchor="t"/>
          <a:lstStyle/>
          <a:p>
            <a:pPr algn="ctr" indent="0" marL="0">
              <a:buNone/>
            </a:pPr>
            <a:r>
              <a:rPr lang="en-US" sz="1300" dirty="0">
                <a:solidFill>
                  <a:srgbClr val="5A6280"/>
                </a:solidFill>
                <a:latin typeface="PingFang SC" pitchFamily="34" charset="0"/>
                <a:ea typeface="PingFang SC" pitchFamily="34" charset="-122"/>
                <a:cs typeface="PingFang SC" pitchFamily="34" charset="-120"/>
              </a:rPr>
              <a:t>谨慎</a:t>
            </a:r>
            <a:endParaRPr lang="en-US" sz="1300" dirty="0"/>
          </a:p>
        </p:txBody>
      </p:sp>
      <p:sp>
        <p:nvSpPr>
          <p:cNvPr id="20" name="mood card"/>
          <p:cNvSpPr/>
          <p:nvPr/>
        </p:nvSpPr>
        <p:spPr>
          <a:xfrm>
            <a:off x="7415784" y="2926080"/>
            <a:ext cx="1298448" cy="1783080"/>
          </a:xfrm>
          <a:prstGeom prst="roundRect">
            <a:avLst>
              <a:gd name="adj" fmla="val 22535"/>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1" name="face-unsure" descr="Mood face">    </p:cNvPr>
          <p:cNvPicPr>
            <a:picLocks noChangeAspect="1"/>
          </p:cNvPicPr>
          <p:nvPr/>
        </p:nvPicPr>
        <p:blipFill>
          <a:blip r:embed="rId4"/>
          <a:stretch>
            <a:fillRect/>
          </a:stretch>
        </p:blipFill>
        <p:spPr>
          <a:xfrm>
            <a:off x="7653528" y="3090672"/>
            <a:ext cx="822960" cy="822960"/>
          </a:xfrm>
          <a:prstGeom prst="rect">
            <a:avLst/>
          </a:prstGeom>
        </p:spPr>
      </p:pic>
      <p:sp>
        <p:nvSpPr>
          <p:cNvPr id="22" name="Text 16"/>
          <p:cNvSpPr txBox="1"/>
          <p:nvPr/>
        </p:nvSpPr>
        <p:spPr>
          <a:xfrm>
            <a:off x="7415784" y="3986784"/>
            <a:ext cx="1298448" cy="329184"/>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Unsure</a:t>
            </a:r>
            <a:endParaRPr lang="en-US" sz="1600" dirty="0"/>
          </a:p>
        </p:txBody>
      </p:sp>
      <p:sp>
        <p:nvSpPr>
          <p:cNvPr id="23" name="Text 17"/>
          <p:cNvSpPr txBox="1"/>
          <p:nvPr/>
        </p:nvSpPr>
        <p:spPr>
          <a:xfrm>
            <a:off x="7415784" y="4315968"/>
            <a:ext cx="1298448" cy="274320"/>
          </a:xfrm>
          <a:prstGeom prst="rect">
            <a:avLst/>
          </a:prstGeom>
          <a:noFill/>
          <a:ln/>
        </p:spPr>
        <p:txBody>
          <a:bodyPr wrap="square" lIns="0" tIns="0" rIns="0" bIns="0" rtlCol="0" anchor="t"/>
          <a:lstStyle/>
          <a:p>
            <a:pPr algn="ctr" indent="0" marL="0">
              <a:buNone/>
            </a:pPr>
            <a:r>
              <a:rPr lang="en-US" sz="1300" dirty="0">
                <a:solidFill>
                  <a:srgbClr val="5A6280"/>
                </a:solidFill>
                <a:latin typeface="PingFang SC" pitchFamily="34" charset="0"/>
                <a:ea typeface="PingFang SC" pitchFamily="34" charset="-122"/>
                <a:cs typeface="PingFang SC" pitchFamily="34" charset="-120"/>
              </a:rPr>
              <a:t>不确定</a:t>
            </a:r>
            <a:endParaRPr lang="en-US" sz="1300" dirty="0"/>
          </a:p>
        </p:txBody>
      </p:sp>
      <p:sp>
        <p:nvSpPr>
          <p:cNvPr id="24" name="mood card"/>
          <p:cNvSpPr/>
          <p:nvPr/>
        </p:nvSpPr>
        <p:spPr>
          <a:xfrm>
            <a:off x="8860536" y="2926080"/>
            <a:ext cx="1298448" cy="1783080"/>
          </a:xfrm>
          <a:prstGeom prst="roundRect">
            <a:avLst>
              <a:gd name="adj" fmla="val 22535"/>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5" name="face-curious" descr="Mood face">    </p:cNvPr>
          <p:cNvPicPr>
            <a:picLocks noChangeAspect="1"/>
          </p:cNvPicPr>
          <p:nvPr/>
        </p:nvPicPr>
        <p:blipFill>
          <a:blip r:embed="rId5"/>
          <a:stretch>
            <a:fillRect/>
          </a:stretch>
        </p:blipFill>
        <p:spPr>
          <a:xfrm>
            <a:off x="9098280" y="3090672"/>
            <a:ext cx="822960" cy="822960"/>
          </a:xfrm>
          <a:prstGeom prst="rect">
            <a:avLst/>
          </a:prstGeom>
        </p:spPr>
      </p:pic>
      <p:sp>
        <p:nvSpPr>
          <p:cNvPr id="26" name="Text 19"/>
          <p:cNvSpPr txBox="1"/>
          <p:nvPr/>
        </p:nvSpPr>
        <p:spPr>
          <a:xfrm>
            <a:off x="8860536" y="3986784"/>
            <a:ext cx="1298448" cy="329184"/>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Curious</a:t>
            </a:r>
            <a:endParaRPr lang="en-US" sz="1600" dirty="0"/>
          </a:p>
        </p:txBody>
      </p:sp>
      <p:sp>
        <p:nvSpPr>
          <p:cNvPr id="27" name="Text 20"/>
          <p:cNvSpPr txBox="1"/>
          <p:nvPr/>
        </p:nvSpPr>
        <p:spPr>
          <a:xfrm>
            <a:off x="8860536" y="4315968"/>
            <a:ext cx="1298448" cy="274320"/>
          </a:xfrm>
          <a:prstGeom prst="rect">
            <a:avLst/>
          </a:prstGeom>
          <a:noFill/>
          <a:ln/>
        </p:spPr>
        <p:txBody>
          <a:bodyPr wrap="square" lIns="0" tIns="0" rIns="0" bIns="0" rtlCol="0" anchor="t"/>
          <a:lstStyle/>
          <a:p>
            <a:pPr algn="ctr" indent="0" marL="0">
              <a:buNone/>
            </a:pPr>
            <a:r>
              <a:rPr lang="en-US" sz="1300" dirty="0">
                <a:solidFill>
                  <a:srgbClr val="5A6280"/>
                </a:solidFill>
                <a:latin typeface="PingFang SC" pitchFamily="34" charset="0"/>
                <a:ea typeface="PingFang SC" pitchFamily="34" charset="-122"/>
                <a:cs typeface="PingFang SC" pitchFamily="34" charset="-120"/>
              </a:rPr>
              <a:t>好奇</a:t>
            </a:r>
            <a:endParaRPr lang="en-US" sz="1300" dirty="0"/>
          </a:p>
        </p:txBody>
      </p:sp>
      <p:sp>
        <p:nvSpPr>
          <p:cNvPr id="28" name="mood card"/>
          <p:cNvSpPr/>
          <p:nvPr/>
        </p:nvSpPr>
        <p:spPr>
          <a:xfrm>
            <a:off x="10305288" y="2926080"/>
            <a:ext cx="1298448" cy="1783080"/>
          </a:xfrm>
          <a:prstGeom prst="roundRect">
            <a:avLst>
              <a:gd name="adj" fmla="val 22535"/>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9" name="face-excited" descr="Mood face">    </p:cNvPr>
          <p:cNvPicPr>
            <a:picLocks noChangeAspect="1"/>
          </p:cNvPicPr>
          <p:nvPr/>
        </p:nvPicPr>
        <p:blipFill>
          <a:blip r:embed="rId6"/>
          <a:stretch>
            <a:fillRect/>
          </a:stretch>
        </p:blipFill>
        <p:spPr>
          <a:xfrm>
            <a:off x="10543032" y="3090672"/>
            <a:ext cx="822960" cy="822960"/>
          </a:xfrm>
          <a:prstGeom prst="rect">
            <a:avLst/>
          </a:prstGeom>
        </p:spPr>
      </p:pic>
      <p:sp>
        <p:nvSpPr>
          <p:cNvPr id="30" name="Text 22"/>
          <p:cNvSpPr txBox="1"/>
          <p:nvPr/>
        </p:nvSpPr>
        <p:spPr>
          <a:xfrm>
            <a:off x="10305288" y="3986784"/>
            <a:ext cx="1298448" cy="329184"/>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Excited</a:t>
            </a:r>
            <a:endParaRPr lang="en-US" sz="1600" dirty="0"/>
          </a:p>
        </p:txBody>
      </p:sp>
      <p:sp>
        <p:nvSpPr>
          <p:cNvPr id="31" name="Text 23"/>
          <p:cNvSpPr txBox="1"/>
          <p:nvPr/>
        </p:nvSpPr>
        <p:spPr>
          <a:xfrm>
            <a:off x="10305288" y="4315968"/>
            <a:ext cx="1298448" cy="274320"/>
          </a:xfrm>
          <a:prstGeom prst="rect">
            <a:avLst/>
          </a:prstGeom>
          <a:noFill/>
          <a:ln/>
        </p:spPr>
        <p:txBody>
          <a:bodyPr wrap="square" lIns="0" tIns="0" rIns="0" bIns="0" rtlCol="0" anchor="t"/>
          <a:lstStyle/>
          <a:p>
            <a:pPr algn="ctr" indent="0" marL="0">
              <a:buNone/>
            </a:pPr>
            <a:r>
              <a:rPr lang="en-US" sz="1300" dirty="0">
                <a:solidFill>
                  <a:srgbClr val="5A6280"/>
                </a:solidFill>
                <a:latin typeface="PingFang SC" pitchFamily="34" charset="0"/>
                <a:ea typeface="PingFang SC" pitchFamily="34" charset="-122"/>
                <a:cs typeface="PingFang SC" pitchFamily="34" charset="-120"/>
              </a:rPr>
              <a:t>兴奋</a:t>
            </a:r>
            <a:endParaRPr lang="en-US" sz="1300" dirty="0"/>
          </a:p>
        </p:txBody>
      </p:sp>
      <p:sp>
        <p:nvSpPr>
          <p:cNvPr id="32" name="instruction"/>
          <p:cNvSpPr/>
          <p:nvPr/>
        </p:nvSpPr>
        <p:spPr>
          <a:xfrm>
            <a:off x="4526280" y="4983480"/>
            <a:ext cx="7132320" cy="1051560"/>
          </a:xfrm>
          <a:prstGeom prst="roundRect">
            <a:avLst>
              <a:gd name="adj" fmla="val 27826"/>
            </a:avLst>
          </a:prstGeom>
          <a:solidFill>
            <a:srgbClr val="FDF1CB"/>
          </a:solidFill>
          <a:ln w="12700">
            <a:solidFill>
              <a:srgbClr val="FDF1CB"/>
            </a:solidFill>
            <a:prstDash val="solid"/>
          </a:ln>
        </p:spPr>
      </p:sp>
      <p:sp>
        <p:nvSpPr>
          <p:cNvPr id="33" name="Text 25"/>
          <p:cNvSpPr txBox="1"/>
          <p:nvPr/>
        </p:nvSpPr>
        <p:spPr>
          <a:xfrm>
            <a:off x="4800600" y="4983480"/>
            <a:ext cx="6629400" cy="1051560"/>
          </a:xfrm>
          <a:prstGeom prst="rect">
            <a:avLst/>
          </a:prstGeom>
          <a:noFill/>
          <a:ln/>
        </p:spPr>
        <p:txBody>
          <a:bodyPr wrap="square" lIns="0" tIns="0" rIns="0" bIns="0" rtlCol="0" anchor="ctr"/>
          <a:lstStyle/>
          <a:p>
            <a:pPr indent="0" marL="0">
              <a:buNone/>
            </a:pPr>
            <a:r>
              <a:rPr lang="en-US" sz="1600" b="1" dirty="0">
                <a:solidFill>
                  <a:srgbClr val="232C4B"/>
                </a:solidFill>
                <a:latin typeface="Calibri" pitchFamily="34" charset="0"/>
                <a:ea typeface="Calibri" pitchFamily="34" charset="-122"/>
                <a:cs typeface="Calibri" pitchFamily="34" charset="-120"/>
              </a:rPr>
              <a:t>Pop a dot on the door chart. </a:t>
            </a:r>
            <a:pPr indent="0" marL="0">
              <a:buNone/>
            </a:pPr>
            <a:r>
              <a:rPr lang="en-US" sz="1600" dirty="0">
                <a:solidFill>
                  <a:srgbClr val="232C4B"/>
                </a:solidFill>
                <a:latin typeface="Calibri" pitchFamily="34" charset="0"/>
                <a:ea typeface="Calibri" pitchFamily="34" charset="-122"/>
                <a:cs typeface="Calibri" pitchFamily="34" charset="-120"/>
              </a:rPr>
              <a:t>On the site, tap a face: it goes onto your audit PDF, and we’ll move it at the very end.</a:t>
            </a:r>
            <a:endParaRPr lang="en-US" sz="1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top tag"/>
          <p:cNvSpPr/>
          <p:nvPr/>
        </p:nvSpPr>
        <p:spPr>
          <a:xfrm>
            <a:off x="548640" y="384048"/>
            <a:ext cx="2569464" cy="384048"/>
          </a:xfrm>
          <a:prstGeom prst="roundRect">
            <a:avLst>
              <a:gd name="adj" fmla="val 50000"/>
            </a:avLst>
          </a:prstGeom>
          <a:solidFill>
            <a:srgbClr val="FDF1CB"/>
          </a:solidFill>
          <a:ln w="12700">
            <a:solidFill>
              <a:srgbClr val="FDF1CB"/>
            </a:solidFill>
            <a:prstDash val="solid"/>
          </a:ln>
        </p:spPr>
      </p:sp>
      <p:sp>
        <p:nvSpPr>
          <p:cNvPr id="3" name="Text 1"/>
          <p:cNvSpPr txBox="1"/>
          <p:nvPr/>
        </p:nvSpPr>
        <p:spPr>
          <a:xfrm>
            <a:off x="548640" y="384048"/>
            <a:ext cx="2569464"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2 · JOIN THE SITE</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2–3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You’re in. Keep this tab open</a:t>
            </a:r>
            <a:endParaRPr lang="en-US" sz="3600" dirty="0"/>
          </a:p>
        </p:txBody>
      </p:sp>
      <p:sp>
        <p:nvSpPr>
          <p:cNvPr id="7" name="QR card"/>
          <p:cNvSpPr/>
          <p:nvPr/>
        </p:nvSpPr>
        <p:spPr>
          <a:xfrm>
            <a:off x="548640" y="1874520"/>
            <a:ext cx="3931920" cy="4160520"/>
          </a:xfrm>
          <a:prstGeom prst="roundRect">
            <a:avLst>
              <a:gd name="adj" fmla="val 744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8" name="QR placeholder"/>
          <p:cNvSpPr/>
          <p:nvPr/>
        </p:nvSpPr>
        <p:spPr>
          <a:xfrm>
            <a:off x="1143000" y="2148840"/>
            <a:ext cx="2743200" cy="2743200"/>
          </a:xfrm>
          <a:prstGeom prst="roundRect">
            <a:avLst>
              <a:gd name="adj" fmla="val 8333"/>
            </a:avLst>
          </a:prstGeom>
          <a:solidFill>
            <a:srgbClr val="FBF4E7"/>
          </a:solidFill>
          <a:ln w="15875">
            <a:solidFill>
              <a:srgbClr val="8D92A7"/>
            </a:solidFill>
            <a:prstDash val="dash"/>
          </a:ln>
        </p:spPr>
      </p:sp>
      <p:pic>
        <p:nvPicPr>
          <p:cNvPr id="9" name="k-qr" descr="Icon">    </p:cNvPr>
          <p:cNvPicPr>
            <a:picLocks noChangeAspect="1"/>
          </p:cNvPicPr>
          <p:nvPr/>
        </p:nvPicPr>
        <p:blipFill>
          <a:blip r:embed="rId1"/>
          <a:stretch>
            <a:fillRect/>
          </a:stretch>
        </p:blipFill>
        <p:spPr>
          <a:xfrm>
            <a:off x="2103120" y="2880360"/>
            <a:ext cx="822960" cy="822960"/>
          </a:xfrm>
          <a:prstGeom prst="rect">
            <a:avLst/>
          </a:prstGeom>
        </p:spPr>
      </p:pic>
      <p:sp>
        <p:nvSpPr>
          <p:cNvPr id="10" name="Text 7"/>
          <p:cNvSpPr txBox="1"/>
          <p:nvPr/>
        </p:nvSpPr>
        <p:spPr>
          <a:xfrm>
            <a:off x="1143000" y="3977640"/>
            <a:ext cx="2743200" cy="365760"/>
          </a:xfrm>
          <a:prstGeom prst="rect">
            <a:avLst/>
          </a:prstGeom>
          <a:noFill/>
          <a:ln/>
        </p:spPr>
        <p:txBody>
          <a:bodyPr wrap="square" lIns="0" tIns="0" rIns="0" bIns="0" rtlCol="0" anchor="t"/>
          <a:lstStyle/>
          <a:p>
            <a:pPr algn="ctr" indent="0" marL="0">
              <a:buNone/>
            </a:pPr>
            <a:r>
              <a:rPr lang="en-US" sz="1200" dirty="0">
                <a:solidFill>
                  <a:srgbClr val="5A6280"/>
                </a:solidFill>
                <a:latin typeface="Calibri" pitchFamily="34" charset="0"/>
                <a:ea typeface="Calibri" pitchFamily="34" charset="-122"/>
                <a:cs typeface="Calibri" pitchFamily="34" charset="-120"/>
              </a:rPr>
              <a:t/>
            </a:r>
            <a:endParaRPr lang="en-US" sz="1200" dirty="0"/>
          </a:p>
        </p:txBody>
      </p:sp>
      <p:sp>
        <p:nvSpPr>
          <p:cNvPr id="11" name="Text 8"/>
          <p:cNvSpPr txBox="1"/>
          <p:nvPr/>
        </p:nvSpPr>
        <p:spPr>
          <a:xfrm>
            <a:off x="777240" y="5029200"/>
            <a:ext cx="3474720" cy="365760"/>
          </a:xfrm>
          <a:prstGeom prst="rect">
            <a:avLst/>
          </a:prstGeom>
          <a:noFill/>
          <a:ln/>
        </p:spPr>
        <p:txBody>
          <a:bodyPr wrap="square" lIns="0" tIns="0" rIns="0" bIns="0" rtlCol="0" anchor="t"/>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www.misterpyles.com</a:t>
            </a:r>
            <a:endParaRPr lang="en-US" sz="1600" dirty="0"/>
          </a:p>
        </p:txBody>
      </p:sp>
      <p:sp>
        <p:nvSpPr>
          <p:cNvPr id="12" name="Text 9"/>
          <p:cNvSpPr txBox="1"/>
          <p:nvPr/>
        </p:nvSpPr>
        <p:spPr>
          <a:xfrm>
            <a:off x="777240" y="5468112"/>
            <a:ext cx="3474720" cy="320040"/>
          </a:xfrm>
          <a:prstGeom prst="rect">
            <a:avLst/>
          </a:prstGeom>
          <a:noFill/>
          <a:ln/>
        </p:spPr>
        <p:txBody>
          <a:bodyPr wrap="square" lIns="0" tIns="0" rIns="0" bIns="0" rtlCol="0" anchor="t"/>
          <a:lstStyle/>
          <a:p>
            <a:pPr algn="ctr" indent="0" marL="0">
              <a:buNone/>
            </a:pPr>
            <a:r>
              <a:rPr lang="en-US" sz="1300" dirty="0">
                <a:solidFill>
                  <a:srgbClr val="5A6280"/>
                </a:solidFill>
                <a:latin typeface="Calibri" pitchFamily="34" charset="0"/>
                <a:ea typeface="Calibri" pitchFamily="34" charset="-122"/>
                <a:cs typeface="Calibri" pitchFamily="34" charset="-120"/>
              </a:rPr>
              <a:t>Your workshop work is saved locally.</a:t>
            </a:r>
            <a:endParaRPr lang="en-US" sz="1300" dirty="0"/>
          </a:p>
        </p:txBody>
      </p:sp>
      <p:sp>
        <p:nvSpPr>
          <p:cNvPr id="13" name="use row"/>
          <p:cNvSpPr/>
          <p:nvPr/>
        </p:nvSpPr>
        <p:spPr>
          <a:xfrm>
            <a:off x="4846320" y="1874520"/>
            <a:ext cx="6812280" cy="914400"/>
          </a:xfrm>
          <a:prstGeom prst="roundRect">
            <a:avLst>
              <a:gd name="adj" fmla="val 32000"/>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4" name="icon circle"/>
          <p:cNvSpPr/>
          <p:nvPr/>
        </p:nvSpPr>
        <p:spPr>
          <a:xfrm>
            <a:off x="5029200" y="2011680"/>
            <a:ext cx="640080" cy="640080"/>
          </a:xfrm>
          <a:prstGeom prst="ellipse">
            <a:avLst/>
          </a:prstGeom>
          <a:solidFill>
            <a:srgbClr val="EFEAFB"/>
          </a:solidFill>
          <a:ln w="12700">
            <a:solidFill>
              <a:srgbClr val="EFEAFB"/>
            </a:solidFill>
            <a:prstDash val="solid"/>
          </a:ln>
        </p:spPr>
      </p:sp>
      <p:pic>
        <p:nvPicPr>
          <p:cNvPr id="15" name="k-pencil" descr="Icon">    </p:cNvPr>
          <p:cNvPicPr>
            <a:picLocks noChangeAspect="1"/>
          </p:cNvPicPr>
          <p:nvPr/>
        </p:nvPicPr>
        <p:blipFill>
          <a:blip r:embed="rId2"/>
          <a:stretch>
            <a:fillRect/>
          </a:stretch>
        </p:blipFill>
        <p:spPr>
          <a:xfrm>
            <a:off x="5170018" y="2152498"/>
            <a:ext cx="358445" cy="358445"/>
          </a:xfrm>
          <a:prstGeom prst="rect">
            <a:avLst/>
          </a:prstGeom>
        </p:spPr>
      </p:pic>
      <p:sp>
        <p:nvSpPr>
          <p:cNvPr id="16" name="Text 12"/>
          <p:cNvSpPr txBox="1"/>
          <p:nvPr/>
        </p:nvSpPr>
        <p:spPr>
          <a:xfrm>
            <a:off x="5897880" y="2002536"/>
            <a:ext cx="5577840" cy="347472"/>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My notes</a:t>
            </a:r>
            <a:endParaRPr lang="en-US" sz="1800" dirty="0"/>
          </a:p>
        </p:txBody>
      </p:sp>
      <p:sp>
        <p:nvSpPr>
          <p:cNvPr id="17" name="Text 13"/>
          <p:cNvSpPr txBox="1"/>
          <p:nvPr/>
        </p:nvSpPr>
        <p:spPr>
          <a:xfrm>
            <a:off x="5897880" y="2359152"/>
            <a:ext cx="5577840" cy="320040"/>
          </a:xfrm>
          <a:prstGeom prst="rect">
            <a:avLst/>
          </a:prstGeom>
          <a:noFill/>
          <a:ln/>
        </p:spPr>
        <p:txBody>
          <a:bodyPr wrap="square" lIns="0" tIns="0" rIns="0" bIns="0" rtlCol="0" anchor="t"/>
          <a:lstStyle/>
          <a:p>
            <a:pPr indent="0" marL="0">
              <a:buNone/>
            </a:pPr>
            <a:r>
              <a:rPr lang="en-US" sz="1500" dirty="0">
                <a:solidFill>
                  <a:srgbClr val="5A6280"/>
                </a:solidFill>
                <a:latin typeface="Calibri" pitchFamily="34" charset="0"/>
                <a:ea typeface="Calibri" pitchFamily="34" charset="-122"/>
                <a:cs typeface="Calibri" pitchFamily="34" charset="-120"/>
              </a:rPr>
              <a:t>In the corner of every page. Tap the pencil to jot an idea.</a:t>
            </a:r>
            <a:endParaRPr lang="en-US" sz="1500" dirty="0"/>
          </a:p>
        </p:txBody>
      </p:sp>
      <p:sp>
        <p:nvSpPr>
          <p:cNvPr id="18" name="use row"/>
          <p:cNvSpPr/>
          <p:nvPr/>
        </p:nvSpPr>
        <p:spPr>
          <a:xfrm>
            <a:off x="4846320" y="2944368"/>
            <a:ext cx="6812280" cy="914400"/>
          </a:xfrm>
          <a:prstGeom prst="roundRect">
            <a:avLst>
              <a:gd name="adj" fmla="val 32000"/>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9" name="icon circle"/>
          <p:cNvSpPr/>
          <p:nvPr/>
        </p:nvSpPr>
        <p:spPr>
          <a:xfrm>
            <a:off x="5029200" y="3081528"/>
            <a:ext cx="640080" cy="640080"/>
          </a:xfrm>
          <a:prstGeom prst="ellipse">
            <a:avLst/>
          </a:prstGeom>
          <a:solidFill>
            <a:srgbClr val="E4F3FA"/>
          </a:solidFill>
          <a:ln w="12700">
            <a:solidFill>
              <a:srgbClr val="E4F3FA"/>
            </a:solidFill>
            <a:prstDash val="solid"/>
          </a:ln>
        </p:spPr>
      </p:sp>
      <p:pic>
        <p:nvPicPr>
          <p:cNvPr id="20" name="k-camera" descr="Icon">    </p:cNvPr>
          <p:cNvPicPr>
            <a:picLocks noChangeAspect="1"/>
          </p:cNvPicPr>
          <p:nvPr/>
        </p:nvPicPr>
        <p:blipFill>
          <a:blip r:embed="rId3"/>
          <a:stretch>
            <a:fillRect/>
          </a:stretch>
        </p:blipFill>
        <p:spPr>
          <a:xfrm>
            <a:off x="5170018" y="3222346"/>
            <a:ext cx="358445" cy="358445"/>
          </a:xfrm>
          <a:prstGeom prst="rect">
            <a:avLst/>
          </a:prstGeom>
        </p:spPr>
      </p:pic>
      <p:sp>
        <p:nvSpPr>
          <p:cNvPr id="21" name="Text 16"/>
          <p:cNvSpPr txBox="1"/>
          <p:nvPr/>
        </p:nvSpPr>
        <p:spPr>
          <a:xfrm>
            <a:off x="5897880" y="3072384"/>
            <a:ext cx="5577840" cy="347472"/>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Your tech hunt drawing</a:t>
            </a:r>
            <a:endParaRPr lang="en-US" sz="1800" dirty="0"/>
          </a:p>
        </p:txBody>
      </p:sp>
      <p:sp>
        <p:nvSpPr>
          <p:cNvPr id="22" name="Text 17"/>
          <p:cNvSpPr txBox="1"/>
          <p:nvPr/>
        </p:nvSpPr>
        <p:spPr>
          <a:xfrm>
            <a:off x="5897880" y="3429000"/>
            <a:ext cx="5577840" cy="320040"/>
          </a:xfrm>
          <a:prstGeom prst="rect">
            <a:avLst/>
          </a:prstGeom>
          <a:noFill/>
          <a:ln/>
        </p:spPr>
        <p:txBody>
          <a:bodyPr wrap="square" lIns="0" tIns="0" rIns="0" bIns="0" rtlCol="0" anchor="t"/>
          <a:lstStyle/>
          <a:p>
            <a:pPr indent="0" marL="0">
              <a:buNone/>
            </a:pPr>
            <a:r>
              <a:rPr lang="en-US" sz="1500" dirty="0">
                <a:solidFill>
                  <a:srgbClr val="5A6280"/>
                </a:solidFill>
                <a:latin typeface="Calibri" pitchFamily="34" charset="0"/>
                <a:ea typeface="Calibri" pitchFamily="34" charset="-122"/>
                <a:cs typeface="Calibri" pitchFamily="34" charset="-120"/>
              </a:rPr>
              <a:t>Save it as a picture, or print it.</a:t>
            </a:r>
            <a:endParaRPr lang="en-US" sz="1500" dirty="0"/>
          </a:p>
        </p:txBody>
      </p:sp>
      <p:sp>
        <p:nvSpPr>
          <p:cNvPr id="23" name="use row"/>
          <p:cNvSpPr/>
          <p:nvPr/>
        </p:nvSpPr>
        <p:spPr>
          <a:xfrm>
            <a:off x="4846320" y="4014216"/>
            <a:ext cx="6812280" cy="914400"/>
          </a:xfrm>
          <a:prstGeom prst="roundRect">
            <a:avLst>
              <a:gd name="adj" fmla="val 32000"/>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4" name="icon circle"/>
          <p:cNvSpPr/>
          <p:nvPr/>
        </p:nvSpPr>
        <p:spPr>
          <a:xfrm>
            <a:off x="5029200" y="4151376"/>
            <a:ext cx="640080" cy="640080"/>
          </a:xfrm>
          <a:prstGeom prst="ellipse">
            <a:avLst/>
          </a:prstGeom>
          <a:solidFill>
            <a:srgbClr val="E7F0DF"/>
          </a:solidFill>
          <a:ln w="12700">
            <a:solidFill>
              <a:srgbClr val="E7F0DF"/>
            </a:solidFill>
            <a:prstDash val="solid"/>
          </a:ln>
        </p:spPr>
      </p:sp>
      <p:pic>
        <p:nvPicPr>
          <p:cNvPr id="25" name="k-home" descr="Icon">    </p:cNvPr>
          <p:cNvPicPr>
            <a:picLocks noChangeAspect="1"/>
          </p:cNvPicPr>
          <p:nvPr/>
        </p:nvPicPr>
        <p:blipFill>
          <a:blip r:embed="rId4"/>
          <a:stretch>
            <a:fillRect/>
          </a:stretch>
        </p:blipFill>
        <p:spPr>
          <a:xfrm>
            <a:off x="5170018" y="4292194"/>
            <a:ext cx="358445" cy="358445"/>
          </a:xfrm>
          <a:prstGeom prst="rect">
            <a:avLst/>
          </a:prstGeom>
        </p:spPr>
      </p:pic>
      <p:sp>
        <p:nvSpPr>
          <p:cNvPr id="26" name="Text 20"/>
          <p:cNvSpPr txBox="1"/>
          <p:nvPr/>
        </p:nvSpPr>
        <p:spPr>
          <a:xfrm>
            <a:off x="5897880" y="4142232"/>
            <a:ext cx="5577840" cy="347472"/>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Playhouse ideas and your character</a:t>
            </a:r>
            <a:endParaRPr lang="en-US" sz="1800" dirty="0"/>
          </a:p>
        </p:txBody>
      </p:sp>
      <p:sp>
        <p:nvSpPr>
          <p:cNvPr id="27" name="Text 21"/>
          <p:cNvSpPr txBox="1"/>
          <p:nvPr/>
        </p:nvSpPr>
        <p:spPr>
          <a:xfrm>
            <a:off x="5897880" y="4498848"/>
            <a:ext cx="5577840" cy="320040"/>
          </a:xfrm>
          <a:prstGeom prst="rect">
            <a:avLst/>
          </a:prstGeom>
          <a:noFill/>
          <a:ln/>
        </p:spPr>
        <p:txBody>
          <a:bodyPr wrap="square" lIns="0" tIns="0" rIns="0" bIns="0" rtlCol="0" anchor="t"/>
          <a:lstStyle/>
          <a:p>
            <a:pPr indent="0" marL="0">
              <a:buNone/>
            </a:pPr>
            <a:r>
              <a:rPr lang="en-US" sz="1500" dirty="0">
                <a:solidFill>
                  <a:srgbClr val="5A6280"/>
                </a:solidFill>
                <a:latin typeface="Calibri" pitchFamily="34" charset="0"/>
                <a:ea typeface="Calibri" pitchFamily="34" charset="-122"/>
                <a:cs typeface="Calibri" pitchFamily="34" charset="-120"/>
              </a:rPr>
              <a:t>They flow straight into your plan.</a:t>
            </a:r>
            <a:endParaRPr lang="en-US" sz="1500" dirty="0"/>
          </a:p>
        </p:txBody>
      </p:sp>
      <p:sp>
        <p:nvSpPr>
          <p:cNvPr id="28" name="use row"/>
          <p:cNvSpPr/>
          <p:nvPr/>
        </p:nvSpPr>
        <p:spPr>
          <a:xfrm>
            <a:off x="4846320" y="5084064"/>
            <a:ext cx="6812280" cy="914400"/>
          </a:xfrm>
          <a:prstGeom prst="roundRect">
            <a:avLst>
              <a:gd name="adj" fmla="val 32000"/>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9" name="icon circle"/>
          <p:cNvSpPr/>
          <p:nvPr/>
        </p:nvSpPr>
        <p:spPr>
          <a:xfrm>
            <a:off x="5029200" y="5221224"/>
            <a:ext cx="640080" cy="640080"/>
          </a:xfrm>
          <a:prstGeom prst="ellipse">
            <a:avLst/>
          </a:prstGeom>
          <a:solidFill>
            <a:srgbClr val="FDF1CB"/>
          </a:solidFill>
          <a:ln w="12700">
            <a:solidFill>
              <a:srgbClr val="FDF1CB"/>
            </a:solidFill>
            <a:prstDash val="solid"/>
          </a:ln>
        </p:spPr>
      </p:sp>
      <p:pic>
        <p:nvPicPr>
          <p:cNvPr id="30" name="k-down" descr="Icon">    </p:cNvPr>
          <p:cNvPicPr>
            <a:picLocks noChangeAspect="1"/>
          </p:cNvPicPr>
          <p:nvPr/>
        </p:nvPicPr>
        <p:blipFill>
          <a:blip r:embed="rId5"/>
          <a:stretch>
            <a:fillRect/>
          </a:stretch>
        </p:blipFill>
        <p:spPr>
          <a:xfrm>
            <a:off x="5170018" y="5362042"/>
            <a:ext cx="358445" cy="358445"/>
          </a:xfrm>
          <a:prstGeom prst="rect">
            <a:avLst/>
          </a:prstGeom>
        </p:spPr>
      </p:pic>
      <p:sp>
        <p:nvSpPr>
          <p:cNvPr id="31" name="Text 24"/>
          <p:cNvSpPr txBox="1"/>
          <p:nvPr/>
        </p:nvSpPr>
        <p:spPr>
          <a:xfrm>
            <a:off x="5897880" y="5212080"/>
            <a:ext cx="5577840" cy="347472"/>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PDFs to take away</a:t>
            </a:r>
            <a:endParaRPr lang="en-US" sz="1800" dirty="0"/>
          </a:p>
        </p:txBody>
      </p:sp>
      <p:sp>
        <p:nvSpPr>
          <p:cNvPr id="32" name="Text 25"/>
          <p:cNvSpPr txBox="1"/>
          <p:nvPr/>
        </p:nvSpPr>
        <p:spPr>
          <a:xfrm>
            <a:off x="5897880" y="5568696"/>
            <a:ext cx="5577840" cy="320040"/>
          </a:xfrm>
          <a:prstGeom prst="rect">
            <a:avLst/>
          </a:prstGeom>
          <a:noFill/>
          <a:ln/>
        </p:spPr>
        <p:txBody>
          <a:bodyPr wrap="square" lIns="0" tIns="0" rIns="0" bIns="0" rtlCol="0" anchor="t"/>
          <a:lstStyle/>
          <a:p>
            <a:pPr indent="0" marL="0">
              <a:buNone/>
            </a:pPr>
            <a:r>
              <a:rPr lang="en-US" sz="1500" dirty="0">
                <a:solidFill>
                  <a:srgbClr val="5A6280"/>
                </a:solidFill>
                <a:latin typeface="Calibri" pitchFamily="34" charset="0"/>
                <a:ea typeface="Calibri" pitchFamily="34" charset="-122"/>
                <a:cs typeface="Calibri" pitchFamily="34" charset="-120"/>
              </a:rPr>
              <a:t>Notes, drawing, audit and plan, already filled in.</a:t>
            </a:r>
            <a:endParaRPr lang="en-US" sz="15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5</a:t>
            </a:fld>
            <a:endParaRPr lang="en-US"/>
          </a:p>
        </p:txBody>
      </p:sp>
      <p:pic>
        <p:nvPicPr>
          <p:cNvPr id="33" name="v6 illustration" descr="QR code: https://www.misterpyles.com/"/>
          <p:cNvPicPr>
            <a:picLocks noChangeAspect="1"/>
          </p:cNvPicPr>
          <p:nvPr/>
        </p:nvPicPr>
        <p:blipFill>
          <a:blip r:embed="rIdV67"/>
          <a:stretch>
            <a:fillRect/>
          </a:stretch>
        </p:blipFill>
        <p:spPr>
          <a:xfrm>
            <a:off x="1280160" y="2240280"/>
            <a:ext cx="2450592" cy="24505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top tag"/>
          <p:cNvSpPr/>
          <p:nvPr/>
        </p:nvSpPr>
        <p:spPr>
          <a:xfrm>
            <a:off x="548640" y="384048"/>
            <a:ext cx="2185416"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218541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3 · TECH HUNT</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3–8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What technology lives in your space?</a:t>
            </a:r>
            <a:endParaRPr lang="en-US" sz="3600" dirty="0"/>
          </a:p>
        </p:txBody>
      </p:sp>
      <p:sp>
        <p:nvSpPr>
          <p:cNvPr id="7" name="number"/>
          <p:cNvSpPr/>
          <p:nvPr/>
        </p:nvSpPr>
        <p:spPr>
          <a:xfrm>
            <a:off x="548640" y="1874520"/>
            <a:ext cx="548640" cy="548640"/>
          </a:xfrm>
          <a:prstGeom prst="ellipse">
            <a:avLst/>
          </a:prstGeom>
          <a:solidFill>
            <a:srgbClr val="FFFDF8"/>
          </a:solidFill>
          <a:ln w="12700">
            <a:solidFill>
              <a:srgbClr val="FFFDF8"/>
            </a:solidFill>
            <a:prstDash val="solid"/>
          </a:ln>
        </p:spPr>
      </p:sp>
      <p:sp>
        <p:nvSpPr>
          <p:cNvPr id="8" name="Text 6"/>
          <p:cNvSpPr txBox="1"/>
          <p:nvPr/>
        </p:nvSpPr>
        <p:spPr>
          <a:xfrm>
            <a:off x="548640" y="1874520"/>
            <a:ext cx="548640" cy="548640"/>
          </a:xfrm>
          <a:prstGeom prst="rect">
            <a:avLst/>
          </a:prstGeom>
          <a:noFill/>
          <a:ln/>
        </p:spPr>
        <p:txBody>
          <a:bodyPr wrap="square" lIns="0" tIns="0" rIns="0" bIns="0" rtlCol="0" anchor="ctr"/>
          <a:lstStyle/>
          <a:p>
            <a:pPr algn="ct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1</a:t>
            </a:r>
            <a:endParaRPr lang="en-US" sz="1800" dirty="0"/>
          </a:p>
        </p:txBody>
      </p:sp>
      <p:sp>
        <p:nvSpPr>
          <p:cNvPr id="9" name="Text 7"/>
          <p:cNvSpPr txBox="1"/>
          <p:nvPr/>
        </p:nvSpPr>
        <p:spPr>
          <a:xfrm>
            <a:off x="1280160" y="1947672"/>
            <a:ext cx="4206240" cy="411480"/>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Choose a space you know</a:t>
            </a:r>
            <a:endParaRPr lang="en-US" sz="1900" dirty="0"/>
          </a:p>
        </p:txBody>
      </p:sp>
      <p:sp>
        <p:nvSpPr>
          <p:cNvPr id="10" name="number"/>
          <p:cNvSpPr/>
          <p:nvPr/>
        </p:nvSpPr>
        <p:spPr>
          <a:xfrm>
            <a:off x="548640" y="3401568"/>
            <a:ext cx="548640" cy="548640"/>
          </a:xfrm>
          <a:prstGeom prst="ellipse">
            <a:avLst/>
          </a:prstGeom>
          <a:solidFill>
            <a:srgbClr val="FFFDF8"/>
          </a:solidFill>
          <a:ln w="12700">
            <a:solidFill>
              <a:srgbClr val="FFFDF8"/>
            </a:solidFill>
            <a:prstDash val="solid"/>
          </a:ln>
        </p:spPr>
      </p:sp>
      <p:sp>
        <p:nvSpPr>
          <p:cNvPr id="11" name="Text 9"/>
          <p:cNvSpPr txBox="1"/>
          <p:nvPr/>
        </p:nvSpPr>
        <p:spPr>
          <a:xfrm>
            <a:off x="548640" y="3401568"/>
            <a:ext cx="548640" cy="548640"/>
          </a:xfrm>
          <a:prstGeom prst="rect">
            <a:avLst/>
          </a:prstGeom>
          <a:noFill/>
          <a:ln/>
        </p:spPr>
        <p:txBody>
          <a:bodyPr wrap="square" lIns="0" tIns="0" rIns="0" bIns="0" rtlCol="0" anchor="ctr"/>
          <a:lstStyle/>
          <a:p>
            <a:pPr algn="ct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2</a:t>
            </a:r>
            <a:endParaRPr lang="en-US" sz="1800" dirty="0"/>
          </a:p>
        </p:txBody>
      </p:sp>
      <p:sp>
        <p:nvSpPr>
          <p:cNvPr id="12" name="Text 10"/>
          <p:cNvSpPr txBox="1"/>
          <p:nvPr/>
        </p:nvSpPr>
        <p:spPr>
          <a:xfrm>
            <a:off x="1280160" y="3474720"/>
            <a:ext cx="4206240" cy="411480"/>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Draw it, or tap to add stickers</a:t>
            </a:r>
            <a:endParaRPr lang="en-US" sz="1900" dirty="0"/>
          </a:p>
        </p:txBody>
      </p:sp>
      <p:sp>
        <p:nvSpPr>
          <p:cNvPr id="13" name="Text 11"/>
          <p:cNvSpPr txBox="1"/>
          <p:nvPr/>
        </p:nvSpPr>
        <p:spPr>
          <a:xfrm>
            <a:off x="1280160" y="3931920"/>
            <a:ext cx="4114800" cy="640080"/>
          </a:xfrm>
          <a:prstGeom prst="rect">
            <a:avLst/>
          </a:prstGeom>
          <a:noFill/>
          <a:ln/>
        </p:spPr>
        <p:txBody>
          <a:bodyPr wrap="square" lIns="0" tIns="0" rIns="0" bIns="0" rtlCol="0" anchor="t"/>
          <a:lstStyle/>
          <a:p>
            <a:pPr indent="0" marL="0">
              <a:buNone/>
            </a:pPr>
            <a:r>
              <a:rPr lang="en-US" sz="1500" dirty="0">
                <a:solidFill>
                  <a:srgbClr val="232C4B"/>
                </a:solidFill>
                <a:latin typeface="Calibri" pitchFamily="34" charset="0"/>
                <a:ea typeface="Calibri" pitchFamily="34" charset="-122"/>
                <a:cs typeface="Calibri" pitchFamily="34" charset="-120"/>
              </a:rPr>
              <a:t>On paper: the drawing sheet and sticker sheet in your kit.</a:t>
            </a:r>
            <a:endParaRPr lang="en-US" sz="1500" dirty="0"/>
          </a:p>
        </p:txBody>
      </p:sp>
      <p:sp>
        <p:nvSpPr>
          <p:cNvPr id="14" name="number"/>
          <p:cNvSpPr/>
          <p:nvPr/>
        </p:nvSpPr>
        <p:spPr>
          <a:xfrm>
            <a:off x="548640" y="4553712"/>
            <a:ext cx="548640" cy="548640"/>
          </a:xfrm>
          <a:prstGeom prst="ellipse">
            <a:avLst/>
          </a:prstGeom>
          <a:solidFill>
            <a:srgbClr val="FFFDF8"/>
          </a:solidFill>
          <a:ln w="12700">
            <a:solidFill>
              <a:srgbClr val="FFFDF8"/>
            </a:solidFill>
            <a:prstDash val="solid"/>
          </a:ln>
        </p:spPr>
      </p:sp>
      <p:sp>
        <p:nvSpPr>
          <p:cNvPr id="15" name="Text 13"/>
          <p:cNvSpPr txBox="1"/>
          <p:nvPr/>
        </p:nvSpPr>
        <p:spPr>
          <a:xfrm>
            <a:off x="548640" y="4553712"/>
            <a:ext cx="548640" cy="548640"/>
          </a:xfrm>
          <a:prstGeom prst="rect">
            <a:avLst/>
          </a:prstGeom>
          <a:noFill/>
          <a:ln/>
        </p:spPr>
        <p:txBody>
          <a:bodyPr wrap="square" lIns="0" tIns="0" rIns="0" bIns="0" rtlCol="0" anchor="ctr"/>
          <a:lstStyle/>
          <a:p>
            <a:pPr algn="ct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3</a:t>
            </a:r>
            <a:endParaRPr lang="en-US" sz="1800" dirty="0"/>
          </a:p>
        </p:txBody>
      </p:sp>
      <p:sp>
        <p:nvSpPr>
          <p:cNvPr id="16" name="Text 14"/>
          <p:cNvSpPr txBox="1"/>
          <p:nvPr/>
        </p:nvSpPr>
        <p:spPr>
          <a:xfrm>
            <a:off x="1280160" y="4626864"/>
            <a:ext cx="4206240" cy="411480"/>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Tag what it can do</a:t>
            </a:r>
            <a:endParaRPr lang="en-US" sz="1900" dirty="0"/>
          </a:p>
        </p:txBody>
      </p:sp>
      <p:sp>
        <p:nvSpPr>
          <p:cNvPr id="17" name="pill"/>
          <p:cNvSpPr/>
          <p:nvPr/>
        </p:nvSpPr>
        <p:spPr>
          <a:xfrm>
            <a:off x="1280160" y="2395728"/>
            <a:ext cx="685800" cy="365760"/>
          </a:xfrm>
          <a:prstGeom prst="roundRect">
            <a:avLst>
              <a:gd name="adj" fmla="val 50000"/>
            </a:avLst>
          </a:prstGeom>
          <a:solidFill>
            <a:srgbClr val="FDE5DC"/>
          </a:solidFill>
          <a:ln w="12700">
            <a:solidFill>
              <a:srgbClr val="FDE5DC"/>
            </a:solidFill>
            <a:prstDash val="solid"/>
          </a:ln>
        </p:spPr>
      </p:sp>
      <p:sp>
        <p:nvSpPr>
          <p:cNvPr id="18" name="Text 16"/>
          <p:cNvSpPr txBox="1"/>
          <p:nvPr/>
        </p:nvSpPr>
        <p:spPr>
          <a:xfrm>
            <a:off x="1280160" y="2395728"/>
            <a:ext cx="68580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Home</a:t>
            </a:r>
            <a:endParaRPr lang="en-US" sz="1300" dirty="0"/>
          </a:p>
        </p:txBody>
      </p:sp>
      <p:sp>
        <p:nvSpPr>
          <p:cNvPr id="19" name="pill"/>
          <p:cNvSpPr/>
          <p:nvPr/>
        </p:nvSpPr>
        <p:spPr>
          <a:xfrm>
            <a:off x="2075688" y="2395728"/>
            <a:ext cx="1143000" cy="365760"/>
          </a:xfrm>
          <a:prstGeom prst="roundRect">
            <a:avLst>
              <a:gd name="adj" fmla="val 50000"/>
            </a:avLst>
          </a:prstGeom>
          <a:solidFill>
            <a:srgbClr val="E7F0DF"/>
          </a:solidFill>
          <a:ln w="12700">
            <a:solidFill>
              <a:srgbClr val="E7F0DF"/>
            </a:solidFill>
            <a:prstDash val="solid"/>
          </a:ln>
        </p:spPr>
      </p:sp>
      <p:sp>
        <p:nvSpPr>
          <p:cNvPr id="20" name="Text 18"/>
          <p:cNvSpPr txBox="1"/>
          <p:nvPr/>
        </p:nvSpPr>
        <p:spPr>
          <a:xfrm>
            <a:off x="2075688" y="2395728"/>
            <a:ext cx="114300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Classroom</a:t>
            </a:r>
            <a:endParaRPr lang="en-US" sz="1300" dirty="0"/>
          </a:p>
        </p:txBody>
      </p:sp>
      <p:sp>
        <p:nvSpPr>
          <p:cNvPr id="21" name="pill"/>
          <p:cNvSpPr/>
          <p:nvPr/>
        </p:nvSpPr>
        <p:spPr>
          <a:xfrm>
            <a:off x="1280160" y="2852928"/>
            <a:ext cx="1783080" cy="365760"/>
          </a:xfrm>
          <a:prstGeom prst="roundRect">
            <a:avLst>
              <a:gd name="adj" fmla="val 50000"/>
            </a:avLst>
          </a:prstGeom>
          <a:solidFill>
            <a:srgbClr val="FDF1CB"/>
          </a:solidFill>
          <a:ln w="12700">
            <a:solidFill>
              <a:srgbClr val="FDF1CB"/>
            </a:solidFill>
            <a:prstDash val="solid"/>
          </a:ln>
        </p:spPr>
      </p:sp>
      <p:sp>
        <p:nvSpPr>
          <p:cNvPr id="22" name="Text 20"/>
          <p:cNvSpPr txBox="1"/>
          <p:nvPr/>
        </p:nvSpPr>
        <p:spPr>
          <a:xfrm>
            <a:off x="1280160" y="2852928"/>
            <a:ext cx="178308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A friend’s house</a:t>
            </a:r>
            <a:endParaRPr lang="en-US" sz="1300" dirty="0"/>
          </a:p>
        </p:txBody>
      </p:sp>
      <p:sp>
        <p:nvSpPr>
          <p:cNvPr id="23" name="pill"/>
          <p:cNvSpPr/>
          <p:nvPr/>
        </p:nvSpPr>
        <p:spPr>
          <a:xfrm>
            <a:off x="3172968" y="2852928"/>
            <a:ext cx="1600200" cy="365760"/>
          </a:xfrm>
          <a:prstGeom prst="roundRect">
            <a:avLst>
              <a:gd name="adj" fmla="val 50000"/>
            </a:avLst>
          </a:prstGeom>
          <a:solidFill>
            <a:srgbClr val="EFEAFB"/>
          </a:solidFill>
          <a:ln w="12700">
            <a:solidFill>
              <a:srgbClr val="EFEAFB"/>
            </a:solidFill>
            <a:prstDash val="solid"/>
          </a:ln>
        </p:spPr>
      </p:sp>
      <p:sp>
        <p:nvSpPr>
          <p:cNvPr id="24" name="Text 22"/>
          <p:cNvSpPr txBox="1"/>
          <p:nvPr/>
        </p:nvSpPr>
        <p:spPr>
          <a:xfrm>
            <a:off x="3172968" y="2852928"/>
            <a:ext cx="160020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Somewhere else</a:t>
            </a:r>
            <a:endParaRPr lang="en-US" sz="1300" dirty="0"/>
          </a:p>
        </p:txBody>
      </p:sp>
      <p:sp>
        <p:nvSpPr>
          <p:cNvPr id="25" name="pill"/>
          <p:cNvSpPr/>
          <p:nvPr/>
        </p:nvSpPr>
        <p:spPr>
          <a:xfrm>
            <a:off x="1280160" y="5074920"/>
            <a:ext cx="914400" cy="365760"/>
          </a:xfrm>
          <a:prstGeom prst="roundRect">
            <a:avLst>
              <a:gd name="adj" fmla="val 50000"/>
            </a:avLst>
          </a:prstGeom>
          <a:solidFill>
            <a:srgbClr val="FDE5DC"/>
          </a:solidFill>
          <a:ln w="12700">
            <a:solidFill>
              <a:srgbClr val="FDE5DC"/>
            </a:solidFill>
            <a:prstDash val="solid"/>
          </a:ln>
        </p:spPr>
      </p:sp>
      <p:sp>
        <p:nvSpPr>
          <p:cNvPr id="26" name="Text 24"/>
          <p:cNvSpPr txBox="1"/>
          <p:nvPr/>
        </p:nvSpPr>
        <p:spPr>
          <a:xfrm>
            <a:off x="1280160" y="5074920"/>
            <a:ext cx="91440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Listens</a:t>
            </a:r>
            <a:endParaRPr lang="en-US" sz="1300" dirty="0"/>
          </a:p>
        </p:txBody>
      </p:sp>
      <p:sp>
        <p:nvSpPr>
          <p:cNvPr id="27" name="pill"/>
          <p:cNvSpPr/>
          <p:nvPr/>
        </p:nvSpPr>
        <p:spPr>
          <a:xfrm>
            <a:off x="2304288" y="5074920"/>
            <a:ext cx="914400" cy="365760"/>
          </a:xfrm>
          <a:prstGeom prst="roundRect">
            <a:avLst>
              <a:gd name="adj" fmla="val 50000"/>
            </a:avLst>
          </a:prstGeom>
          <a:solidFill>
            <a:srgbClr val="E4F3FA"/>
          </a:solidFill>
          <a:ln w="12700">
            <a:solidFill>
              <a:srgbClr val="E4F3FA"/>
            </a:solidFill>
            <a:prstDash val="solid"/>
          </a:ln>
        </p:spPr>
      </p:sp>
      <p:sp>
        <p:nvSpPr>
          <p:cNvPr id="28" name="Text 26"/>
          <p:cNvSpPr txBox="1"/>
          <p:nvPr/>
        </p:nvSpPr>
        <p:spPr>
          <a:xfrm>
            <a:off x="2304288" y="5074920"/>
            <a:ext cx="91440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Watches</a:t>
            </a:r>
            <a:endParaRPr lang="en-US" sz="1300" dirty="0"/>
          </a:p>
        </p:txBody>
      </p:sp>
      <p:sp>
        <p:nvSpPr>
          <p:cNvPr id="29" name="pill"/>
          <p:cNvSpPr/>
          <p:nvPr/>
        </p:nvSpPr>
        <p:spPr>
          <a:xfrm>
            <a:off x="3328416" y="5074920"/>
            <a:ext cx="1005840" cy="365760"/>
          </a:xfrm>
          <a:prstGeom prst="roundRect">
            <a:avLst>
              <a:gd name="adj" fmla="val 50000"/>
            </a:avLst>
          </a:prstGeom>
          <a:solidFill>
            <a:srgbClr val="EFEAFB"/>
          </a:solidFill>
          <a:ln w="12700">
            <a:solidFill>
              <a:srgbClr val="EFEAFB"/>
            </a:solidFill>
            <a:prstDash val="solid"/>
          </a:ln>
        </p:spPr>
      </p:sp>
      <p:sp>
        <p:nvSpPr>
          <p:cNvPr id="30" name="Text 28"/>
          <p:cNvSpPr txBox="1"/>
          <p:nvPr/>
        </p:nvSpPr>
        <p:spPr>
          <a:xfrm>
            <a:off x="3328416" y="5074920"/>
            <a:ext cx="100584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Connects</a:t>
            </a:r>
            <a:endParaRPr lang="en-US" sz="1300" dirty="0"/>
          </a:p>
        </p:txBody>
      </p:sp>
      <p:sp>
        <p:nvSpPr>
          <p:cNvPr id="31" name="pill"/>
          <p:cNvSpPr/>
          <p:nvPr/>
        </p:nvSpPr>
        <p:spPr>
          <a:xfrm>
            <a:off x="1280160" y="5532120"/>
            <a:ext cx="1005840" cy="365760"/>
          </a:xfrm>
          <a:prstGeom prst="roundRect">
            <a:avLst>
              <a:gd name="adj" fmla="val 50000"/>
            </a:avLst>
          </a:prstGeom>
          <a:solidFill>
            <a:srgbClr val="FFFDF8"/>
          </a:solidFill>
          <a:ln w="12700">
            <a:solidFill>
              <a:srgbClr val="FFFDF8"/>
            </a:solidFill>
            <a:prstDash val="solid"/>
          </a:ln>
        </p:spPr>
      </p:sp>
      <p:sp>
        <p:nvSpPr>
          <p:cNvPr id="32" name="Text 30"/>
          <p:cNvSpPr txBox="1"/>
          <p:nvPr/>
        </p:nvSpPr>
        <p:spPr>
          <a:xfrm>
            <a:off x="1280160" y="5532120"/>
            <a:ext cx="100584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Suggests</a:t>
            </a:r>
            <a:endParaRPr lang="en-US" sz="1300" dirty="0"/>
          </a:p>
        </p:txBody>
      </p:sp>
      <p:sp>
        <p:nvSpPr>
          <p:cNvPr id="33" name="pill"/>
          <p:cNvSpPr/>
          <p:nvPr/>
        </p:nvSpPr>
        <p:spPr>
          <a:xfrm>
            <a:off x="2395728" y="5532120"/>
            <a:ext cx="731520" cy="365760"/>
          </a:xfrm>
          <a:prstGeom prst="roundRect">
            <a:avLst>
              <a:gd name="adj" fmla="val 50000"/>
            </a:avLst>
          </a:prstGeom>
          <a:solidFill>
            <a:srgbClr val="E7F0DF"/>
          </a:solidFill>
          <a:ln w="12700">
            <a:solidFill>
              <a:srgbClr val="E7F0DF"/>
            </a:solidFill>
            <a:prstDash val="solid"/>
          </a:ln>
        </p:spPr>
      </p:sp>
      <p:sp>
        <p:nvSpPr>
          <p:cNvPr id="34" name="Text 32"/>
          <p:cNvSpPr txBox="1"/>
          <p:nvPr/>
        </p:nvSpPr>
        <p:spPr>
          <a:xfrm>
            <a:off x="2395728" y="5532120"/>
            <a:ext cx="731520" cy="365760"/>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Moves</a:t>
            </a:r>
            <a:endParaRPr lang="en-US" sz="1300" dirty="0"/>
          </a:p>
        </p:txBody>
      </p:sp>
      <p:sp>
        <p:nvSpPr>
          <p:cNvPr id="35" name="drawing stage"/>
          <p:cNvSpPr/>
          <p:nvPr/>
        </p:nvSpPr>
        <p:spPr>
          <a:xfrm>
            <a:off x="5806440" y="1874520"/>
            <a:ext cx="5852160" cy="4206240"/>
          </a:xfrm>
          <a:prstGeom prst="roundRect">
            <a:avLst>
              <a:gd name="adj" fmla="val 695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36" name="Text 34"/>
          <p:cNvSpPr txBox="1"/>
          <p:nvPr/>
        </p:nvSpPr>
        <p:spPr>
          <a:xfrm>
            <a:off x="6126480" y="2057400"/>
            <a:ext cx="3657600" cy="411480"/>
          </a:xfrm>
          <a:prstGeom prst="rect">
            <a:avLst/>
          </a:prstGeom>
          <a:noFill/>
          <a:ln/>
        </p:spPr>
        <p:txBody>
          <a:bodyPr wrap="square" lIns="0" tIns="0" rIns="0" bIns="0" rtlCol="0" anchor="t"/>
          <a:lstStyle/>
          <a:p>
            <a:pPr indent="0" marL="0">
              <a:buNone/>
            </a:pPr>
            <a:r>
              <a:rPr lang="en-US" sz="1800" dirty="0">
                <a:solidFill>
                  <a:srgbClr val="5D8C52"/>
                </a:solidFill>
                <a:latin typeface="Arial Rounded MT Bold" pitchFamily="34" charset="0"/>
                <a:ea typeface="Arial Rounded MT Bold" pitchFamily="34" charset="-122"/>
                <a:cs typeface="Arial Rounded MT Bold" pitchFamily="34" charset="-120"/>
              </a:rPr>
              <a:t>My living room</a:t>
            </a:r>
            <a:endParaRPr lang="en-US" sz="1800" dirty="0"/>
          </a:p>
        </p:txBody>
      </p:sp>
      <p:sp>
        <p:nvSpPr>
          <p:cNvPr id="37" name="floor"/>
          <p:cNvSpPr/>
          <p:nvPr/>
        </p:nvSpPr>
        <p:spPr>
          <a:xfrm>
            <a:off x="6172200" y="5257800"/>
            <a:ext cx="5120640" cy="0"/>
          </a:xfrm>
          <a:prstGeom prst="line">
            <a:avLst/>
          </a:prstGeom>
          <a:noFill/>
          <a:ln w="38100">
            <a:solidFill>
              <a:srgbClr val="D9CFB9"/>
            </a:solidFill>
            <a:prstDash val="solid"/>
          </a:ln>
        </p:spPr>
      </p:sp>
      <p:sp>
        <p:nvSpPr>
          <p:cNvPr id="38" name="window"/>
          <p:cNvSpPr/>
          <p:nvPr/>
        </p:nvSpPr>
        <p:spPr>
          <a:xfrm>
            <a:off x="9372600" y="2194560"/>
            <a:ext cx="1737360" cy="1280160"/>
          </a:xfrm>
          <a:prstGeom prst="roundRect">
            <a:avLst>
              <a:gd name="adj" fmla="val 8571"/>
            </a:avLst>
          </a:prstGeom>
          <a:solidFill>
            <a:srgbClr val="E4F3FA"/>
          </a:solidFill>
          <a:ln w="31750">
            <a:solidFill>
              <a:srgbClr val="D9CFB9"/>
            </a:solidFill>
            <a:prstDash val="solid"/>
          </a:ln>
        </p:spPr>
      </p:sp>
      <p:sp>
        <p:nvSpPr>
          <p:cNvPr id="39" name="sofa"/>
          <p:cNvSpPr/>
          <p:nvPr/>
        </p:nvSpPr>
        <p:spPr>
          <a:xfrm>
            <a:off x="6309360" y="4251960"/>
            <a:ext cx="2377440" cy="1005840"/>
          </a:xfrm>
          <a:prstGeom prst="roundRect">
            <a:avLst>
              <a:gd name="adj" fmla="val 22727"/>
            </a:avLst>
          </a:prstGeom>
          <a:solidFill>
            <a:srgbClr val="F6E6CB"/>
          </a:solidFill>
          <a:ln w="31750">
            <a:solidFill>
              <a:srgbClr val="D9CFB9"/>
            </a:solidFill>
            <a:prstDash val="solid"/>
          </a:ln>
        </p:spPr>
      </p:sp>
      <p:pic>
        <p:nvPicPr>
          <p:cNvPr id="40" name="stk-tv" descr="Technology sticker">    </p:cNvPr>
          <p:cNvPicPr>
            <a:picLocks noChangeAspect="1"/>
          </p:cNvPicPr>
          <p:nvPr/>
        </p:nvPicPr>
        <p:blipFill>
          <a:blip r:embed="rId1"/>
          <a:stretch>
            <a:fillRect/>
          </a:stretch>
        </p:blipFill>
        <p:spPr>
          <a:xfrm>
            <a:off x="6903720" y="2514600"/>
            <a:ext cx="1234440" cy="1234440"/>
          </a:xfrm>
          <a:prstGeom prst="rect">
            <a:avLst/>
          </a:prstGeom>
        </p:spPr>
      </p:pic>
      <p:pic>
        <p:nvPicPr>
          <p:cNvPr id="41" name="stk-speaker" descr="Technology sticker">    </p:cNvPr>
          <p:cNvPicPr>
            <a:picLocks noChangeAspect="1"/>
          </p:cNvPicPr>
          <p:nvPr/>
        </p:nvPicPr>
        <p:blipFill>
          <a:blip r:embed="rId2"/>
          <a:stretch>
            <a:fillRect/>
          </a:stretch>
        </p:blipFill>
        <p:spPr>
          <a:xfrm>
            <a:off x="8915400" y="4160520"/>
            <a:ext cx="1051560" cy="1051560"/>
          </a:xfrm>
          <a:prstGeom prst="rect">
            <a:avLst/>
          </a:prstGeom>
        </p:spPr>
      </p:pic>
      <p:pic>
        <p:nvPicPr>
          <p:cNvPr id="42" name="stk-tablet" descr="Technology sticker">    </p:cNvPr>
          <p:cNvPicPr>
            <a:picLocks noChangeAspect="1"/>
          </p:cNvPicPr>
          <p:nvPr/>
        </p:nvPicPr>
        <p:blipFill>
          <a:blip r:embed="rId3"/>
          <a:stretch>
            <a:fillRect/>
          </a:stretch>
        </p:blipFill>
        <p:spPr>
          <a:xfrm>
            <a:off x="6720840" y="3886200"/>
            <a:ext cx="777240" cy="777240"/>
          </a:xfrm>
          <a:prstGeom prst="rect">
            <a:avLst/>
          </a:prstGeom>
        </p:spPr>
      </p:pic>
      <p:pic>
        <p:nvPicPr>
          <p:cNvPr id="43" name="stk-teddy" descr="Technology sticker">    </p:cNvPr>
          <p:cNvPicPr>
            <a:picLocks noChangeAspect="1"/>
          </p:cNvPicPr>
          <p:nvPr/>
        </p:nvPicPr>
        <p:blipFill>
          <a:blip r:embed="rId4"/>
          <a:stretch>
            <a:fillRect/>
          </a:stretch>
        </p:blipFill>
        <p:spPr>
          <a:xfrm>
            <a:off x="10241280" y="4069080"/>
            <a:ext cx="1143000" cy="1143000"/>
          </a:xfrm>
          <a:prstGeom prst="rect">
            <a:avLst/>
          </a:prstGeom>
        </p:spPr>
      </p:pic>
      <p:pic>
        <p:nvPicPr>
          <p:cNvPr id="44" name="bee" descr="A Beebot floor robot">    </p:cNvPr>
          <p:cNvPicPr>
            <a:picLocks noChangeAspect="1"/>
          </p:cNvPicPr>
          <p:nvPr/>
        </p:nvPicPr>
        <p:blipFill>
          <a:blip r:embed="rId5"/>
          <a:stretch>
            <a:fillRect/>
          </a:stretch>
        </p:blipFill>
        <p:spPr>
          <a:xfrm>
            <a:off x="9738360" y="4846320"/>
            <a:ext cx="610757" cy="502920"/>
          </a:xfrm>
          <a:prstGeom prst="rect">
            <a:avLst/>
          </a:prstGeom>
        </p:spPr>
      </p:pic>
      <p:sp>
        <p:nvSpPr>
          <p:cNvPr id="45" name="pill"/>
          <p:cNvSpPr/>
          <p:nvPr/>
        </p:nvSpPr>
        <p:spPr>
          <a:xfrm>
            <a:off x="6126480" y="5486400"/>
            <a:ext cx="1325880" cy="347472"/>
          </a:xfrm>
          <a:prstGeom prst="roundRect">
            <a:avLst>
              <a:gd name="adj" fmla="val 50000"/>
            </a:avLst>
          </a:prstGeom>
          <a:solidFill>
            <a:srgbClr val="FDE5DC"/>
          </a:solidFill>
          <a:ln w="12700">
            <a:solidFill>
              <a:srgbClr val="FDE5DC"/>
            </a:solidFill>
            <a:prstDash val="solid"/>
          </a:ln>
        </p:spPr>
      </p:sp>
      <p:sp>
        <p:nvSpPr>
          <p:cNvPr id="46" name="Text 39"/>
          <p:cNvSpPr txBox="1"/>
          <p:nvPr/>
        </p:nvSpPr>
        <p:spPr>
          <a:xfrm>
            <a:off x="6126480" y="5486400"/>
            <a:ext cx="1325880" cy="347472"/>
          </a:xfrm>
          <a:prstGeom prst="rect">
            <a:avLst/>
          </a:prstGeom>
          <a:noFill/>
          <a:ln/>
        </p:spPr>
        <p:txBody>
          <a:bodyPr wrap="square" lIns="0" tIns="0" rIns="0" bIns="0" rtlCol="0" anchor="ctr"/>
          <a:lstStyle/>
          <a:p>
            <a:pPr algn="ctr" indent="0" marL="0">
              <a:buNone/>
            </a:pPr>
            <a:r>
              <a:rPr lang="en-US" sz="1200" b="1" dirty="0">
                <a:solidFill>
                  <a:srgbClr val="232C4B"/>
                </a:solidFill>
                <a:latin typeface="Calibri" pitchFamily="34" charset="0"/>
                <a:ea typeface="Calibri" pitchFamily="34" charset="-122"/>
                <a:cs typeface="Calibri" pitchFamily="34" charset="-120"/>
              </a:rPr>
              <a:t>Listens · 2</a:t>
            </a:r>
            <a:endParaRPr lang="en-US" sz="1200" dirty="0"/>
          </a:p>
        </p:txBody>
      </p:sp>
      <p:sp>
        <p:nvSpPr>
          <p:cNvPr id="47" name="pill"/>
          <p:cNvSpPr/>
          <p:nvPr/>
        </p:nvSpPr>
        <p:spPr>
          <a:xfrm>
            <a:off x="7543800" y="5486400"/>
            <a:ext cx="1371600" cy="347472"/>
          </a:xfrm>
          <a:prstGeom prst="roundRect">
            <a:avLst>
              <a:gd name="adj" fmla="val 50000"/>
            </a:avLst>
          </a:prstGeom>
          <a:solidFill>
            <a:srgbClr val="E4F3FA"/>
          </a:solidFill>
          <a:ln w="12700">
            <a:solidFill>
              <a:srgbClr val="E4F3FA"/>
            </a:solidFill>
            <a:prstDash val="solid"/>
          </a:ln>
        </p:spPr>
      </p:sp>
      <p:sp>
        <p:nvSpPr>
          <p:cNvPr id="48" name="Text 41"/>
          <p:cNvSpPr txBox="1"/>
          <p:nvPr/>
        </p:nvSpPr>
        <p:spPr>
          <a:xfrm>
            <a:off x="7543800" y="5486400"/>
            <a:ext cx="1371600" cy="347472"/>
          </a:xfrm>
          <a:prstGeom prst="rect">
            <a:avLst/>
          </a:prstGeom>
          <a:noFill/>
          <a:ln/>
        </p:spPr>
        <p:txBody>
          <a:bodyPr wrap="square" lIns="0" tIns="0" rIns="0" bIns="0" rtlCol="0" anchor="ctr"/>
          <a:lstStyle/>
          <a:p>
            <a:pPr algn="ctr" indent="0" marL="0">
              <a:buNone/>
            </a:pPr>
            <a:r>
              <a:rPr lang="en-US" sz="1200" b="1" dirty="0">
                <a:solidFill>
                  <a:srgbClr val="232C4B"/>
                </a:solidFill>
                <a:latin typeface="Calibri" pitchFamily="34" charset="0"/>
                <a:ea typeface="Calibri" pitchFamily="34" charset="-122"/>
                <a:cs typeface="Calibri" pitchFamily="34" charset="-120"/>
              </a:rPr>
              <a:t>Watches · 2</a:t>
            </a:r>
            <a:endParaRPr lang="en-US" sz="1200" dirty="0"/>
          </a:p>
        </p:txBody>
      </p:sp>
      <p:sp>
        <p:nvSpPr>
          <p:cNvPr id="49" name="pill"/>
          <p:cNvSpPr/>
          <p:nvPr/>
        </p:nvSpPr>
        <p:spPr>
          <a:xfrm>
            <a:off x="9006840" y="5486400"/>
            <a:ext cx="1463040" cy="347472"/>
          </a:xfrm>
          <a:prstGeom prst="roundRect">
            <a:avLst>
              <a:gd name="adj" fmla="val 50000"/>
            </a:avLst>
          </a:prstGeom>
          <a:solidFill>
            <a:srgbClr val="EFEAFB"/>
          </a:solidFill>
          <a:ln w="12700">
            <a:solidFill>
              <a:srgbClr val="EFEAFB"/>
            </a:solidFill>
            <a:prstDash val="solid"/>
          </a:ln>
        </p:spPr>
      </p:sp>
      <p:sp>
        <p:nvSpPr>
          <p:cNvPr id="50" name="Text 43"/>
          <p:cNvSpPr txBox="1"/>
          <p:nvPr/>
        </p:nvSpPr>
        <p:spPr>
          <a:xfrm>
            <a:off x="9006840" y="5486400"/>
            <a:ext cx="1463040" cy="347472"/>
          </a:xfrm>
          <a:prstGeom prst="rect">
            <a:avLst/>
          </a:prstGeom>
          <a:noFill/>
          <a:ln/>
        </p:spPr>
        <p:txBody>
          <a:bodyPr wrap="square" lIns="0" tIns="0" rIns="0" bIns="0" rtlCol="0" anchor="ctr"/>
          <a:lstStyle/>
          <a:p>
            <a:pPr algn="ctr" indent="0" marL="0">
              <a:buNone/>
            </a:pPr>
            <a:r>
              <a:rPr lang="en-US" sz="1200" b="1" dirty="0">
                <a:solidFill>
                  <a:srgbClr val="232C4B"/>
                </a:solidFill>
                <a:latin typeface="Calibri" pitchFamily="34" charset="0"/>
                <a:ea typeface="Calibri" pitchFamily="34" charset="-122"/>
                <a:cs typeface="Calibri" pitchFamily="34" charset="-120"/>
              </a:rPr>
              <a:t>Connects · 3</a:t>
            </a:r>
            <a:endParaRPr lang="en-US" sz="12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top tag"/>
          <p:cNvSpPr/>
          <p:nvPr/>
        </p:nvSpPr>
        <p:spPr>
          <a:xfrm>
            <a:off x="548640" y="384048"/>
            <a:ext cx="2857500" cy="384048"/>
          </a:xfrm>
          <a:prstGeom prst="roundRect">
            <a:avLst>
              <a:gd name="adj" fmla="val 50000"/>
            </a:avLst>
          </a:prstGeom>
          <a:solidFill>
            <a:srgbClr val="EFEAFB"/>
          </a:solidFill>
          <a:ln w="12700">
            <a:solidFill>
              <a:srgbClr val="EFEAFB"/>
            </a:solidFill>
            <a:prstDash val="solid"/>
          </a:ln>
        </p:spPr>
      </p:sp>
      <p:sp>
        <p:nvSpPr>
          <p:cNvPr id="3" name="Text 1"/>
          <p:cNvSpPr txBox="1"/>
          <p:nvPr/>
        </p:nvSpPr>
        <p:spPr>
          <a:xfrm>
            <a:off x="548640" y="384048"/>
            <a:ext cx="285750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4 · HUNT → TECH PLAN</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8–11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What we find shapes what we plan</a:t>
            </a:r>
            <a:endParaRPr lang="en-US" sz="3600" dirty="0"/>
          </a:p>
        </p:txBody>
      </p:sp>
      <p:sp>
        <p:nvSpPr>
          <p:cNvPr id="7" name="Text 5"/>
          <p:cNvSpPr txBox="1"/>
          <p:nvPr/>
        </p:nvSpPr>
        <p:spPr>
          <a:xfrm>
            <a:off x="548640" y="1627632"/>
            <a:ext cx="10515600" cy="365760"/>
          </a:xfrm>
          <a:prstGeom prst="rect">
            <a:avLst/>
          </a:prstGeom>
          <a:noFill/>
          <a:ln/>
        </p:spPr>
        <p:txBody>
          <a:bodyPr wrap="square" lIns="0" tIns="0" rIns="0" bIns="0" rtlCol="0" anchor="t"/>
          <a:lstStyle/>
          <a:p>
            <a:pPr indent="0" marL="0">
              <a:buNone/>
            </a:pPr>
            <a:r>
              <a:rPr lang="en-US" sz="1700" dirty="0">
                <a:solidFill>
                  <a:srgbClr val="5A6280"/>
                </a:solidFill>
                <a:latin typeface="Calibri" pitchFamily="34" charset="0"/>
                <a:ea typeface="Calibri" pitchFamily="34" charset="-122"/>
                <a:cs typeface="Calibri" pitchFamily="34" charset="-120"/>
              </a:rPr>
              <a:t>A tech hunt informs part of our tech plan and our safeguarding policy.</a:t>
            </a:r>
            <a:endParaRPr lang="en-US" sz="1700" dirty="0"/>
          </a:p>
        </p:txBody>
      </p:sp>
      <p:sp>
        <p:nvSpPr>
          <p:cNvPr id="8" name="plan row"/>
          <p:cNvSpPr/>
          <p:nvPr/>
        </p:nvSpPr>
        <p:spPr>
          <a:xfrm>
            <a:off x="548640" y="2148840"/>
            <a:ext cx="7543800" cy="694944"/>
          </a:xfrm>
          <a:prstGeom prst="roundRect">
            <a:avLst>
              <a:gd name="adj" fmla="val 3157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9" name="number"/>
          <p:cNvSpPr/>
          <p:nvPr/>
        </p:nvSpPr>
        <p:spPr>
          <a:xfrm>
            <a:off x="685800" y="2267712"/>
            <a:ext cx="457200" cy="457200"/>
          </a:xfrm>
          <a:prstGeom prst="ellipse">
            <a:avLst/>
          </a:prstGeom>
          <a:solidFill>
            <a:srgbClr val="E7F0DF"/>
          </a:solidFill>
          <a:ln w="12700">
            <a:solidFill>
              <a:srgbClr val="E7F0DF"/>
            </a:solidFill>
            <a:prstDash val="solid"/>
          </a:ln>
        </p:spPr>
      </p:sp>
      <p:sp>
        <p:nvSpPr>
          <p:cNvPr id="10" name="Text 8"/>
          <p:cNvSpPr txBox="1"/>
          <p:nvPr/>
        </p:nvSpPr>
        <p:spPr>
          <a:xfrm>
            <a:off x="685800" y="2267712"/>
            <a:ext cx="457200" cy="457200"/>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1</a:t>
            </a:r>
            <a:endParaRPr lang="en-US" sz="1500" dirty="0"/>
          </a:p>
        </p:txBody>
      </p:sp>
      <p:sp>
        <p:nvSpPr>
          <p:cNvPr id="11" name="Text 9"/>
          <p:cNvSpPr txBox="1"/>
          <p:nvPr/>
        </p:nvSpPr>
        <p:spPr>
          <a:xfrm>
            <a:off x="1325880" y="2148840"/>
            <a:ext cx="2606040" cy="694944"/>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Where does it live?</a:t>
            </a:r>
            <a:endParaRPr lang="en-US" sz="1500" dirty="0"/>
          </a:p>
        </p:txBody>
      </p:sp>
      <p:sp>
        <p:nvSpPr>
          <p:cNvPr id="12" name="Text 10"/>
          <p:cNvSpPr txBox="1"/>
          <p:nvPr/>
        </p:nvSpPr>
        <p:spPr>
          <a:xfrm>
            <a:off x="4023360" y="2148840"/>
            <a:ext cx="3931920" cy="694944"/>
          </a:xfrm>
          <a:prstGeom prst="rect">
            <a:avLst/>
          </a:prstGeom>
          <a:noFill/>
          <a:ln/>
        </p:spPr>
        <p:txBody>
          <a:bodyPr wrap="square" lIns="0" tIns="0" rIns="0" bIns="0" rtlCol="0" anchor="ctr"/>
          <a:lstStyle/>
          <a:p>
            <a:pPr indent="0" marL="0">
              <a:buNone/>
            </a:pPr>
            <a:r>
              <a:rPr lang="en-US" sz="1400" dirty="0">
                <a:solidFill>
                  <a:srgbClr val="232C4B"/>
                </a:solidFill>
                <a:latin typeface="Calibri" pitchFamily="34" charset="0"/>
                <a:ea typeface="Calibri" pitchFamily="34" charset="-122"/>
                <a:cs typeface="Calibri" pitchFamily="34" charset="-120"/>
              </a:rPr>
              <a:t>Every device has a labelled home and a routine for going back.</a:t>
            </a:r>
            <a:endParaRPr lang="en-US" sz="1400" dirty="0"/>
          </a:p>
        </p:txBody>
      </p:sp>
      <p:sp>
        <p:nvSpPr>
          <p:cNvPr id="13" name="plan row"/>
          <p:cNvSpPr/>
          <p:nvPr/>
        </p:nvSpPr>
        <p:spPr>
          <a:xfrm>
            <a:off x="548640" y="2953512"/>
            <a:ext cx="7543800" cy="694944"/>
          </a:xfrm>
          <a:prstGeom prst="roundRect">
            <a:avLst>
              <a:gd name="adj" fmla="val 3157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4" name="number"/>
          <p:cNvSpPr/>
          <p:nvPr/>
        </p:nvSpPr>
        <p:spPr>
          <a:xfrm>
            <a:off x="685800" y="3072384"/>
            <a:ext cx="457200" cy="457200"/>
          </a:xfrm>
          <a:prstGeom prst="ellipse">
            <a:avLst/>
          </a:prstGeom>
          <a:solidFill>
            <a:srgbClr val="E4F3FA"/>
          </a:solidFill>
          <a:ln w="12700">
            <a:solidFill>
              <a:srgbClr val="E4F3FA"/>
            </a:solidFill>
            <a:prstDash val="solid"/>
          </a:ln>
        </p:spPr>
      </p:sp>
      <p:sp>
        <p:nvSpPr>
          <p:cNvPr id="15" name="Text 13"/>
          <p:cNvSpPr txBox="1"/>
          <p:nvPr/>
        </p:nvSpPr>
        <p:spPr>
          <a:xfrm>
            <a:off x="685800" y="3072384"/>
            <a:ext cx="457200" cy="457200"/>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2</a:t>
            </a:r>
            <a:endParaRPr lang="en-US" sz="1500" dirty="0"/>
          </a:p>
        </p:txBody>
      </p:sp>
      <p:sp>
        <p:nvSpPr>
          <p:cNvPr id="16" name="Text 14"/>
          <p:cNvSpPr txBox="1"/>
          <p:nvPr/>
        </p:nvSpPr>
        <p:spPr>
          <a:xfrm>
            <a:off x="1325880" y="2953512"/>
            <a:ext cx="2606040" cy="694944"/>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Who uses it, and with whom?</a:t>
            </a:r>
            <a:endParaRPr lang="en-US" sz="1500" dirty="0"/>
          </a:p>
        </p:txBody>
      </p:sp>
      <p:sp>
        <p:nvSpPr>
          <p:cNvPr id="17" name="Text 15"/>
          <p:cNvSpPr txBox="1"/>
          <p:nvPr/>
        </p:nvSpPr>
        <p:spPr>
          <a:xfrm>
            <a:off x="4023360" y="2953512"/>
            <a:ext cx="3931920" cy="694944"/>
          </a:xfrm>
          <a:prstGeom prst="rect">
            <a:avLst/>
          </a:prstGeom>
          <a:noFill/>
          <a:ln/>
        </p:spPr>
        <p:txBody>
          <a:bodyPr wrap="square" lIns="0" tIns="0" rIns="0" bIns="0" rtlCol="0" anchor="ctr"/>
          <a:lstStyle/>
          <a:p>
            <a:pPr indent="0" marL="0">
              <a:buNone/>
            </a:pPr>
            <a:r>
              <a:rPr lang="en-US" sz="1400" dirty="0">
                <a:solidFill>
                  <a:srgbClr val="232C4B"/>
                </a:solidFill>
                <a:latin typeface="Calibri" pitchFamily="34" charset="0"/>
                <a:ea typeface="Calibri" pitchFamily="34" charset="-122"/>
                <a:cs typeface="Calibri" pitchFamily="34" charset="-120"/>
              </a:rPr>
              <a:t>An adult nearby, two gentle hands, and “not sure? grab a grown-up”.</a:t>
            </a:r>
            <a:endParaRPr lang="en-US" sz="1400" dirty="0"/>
          </a:p>
        </p:txBody>
      </p:sp>
      <p:sp>
        <p:nvSpPr>
          <p:cNvPr id="18" name="plan row"/>
          <p:cNvSpPr/>
          <p:nvPr/>
        </p:nvSpPr>
        <p:spPr>
          <a:xfrm>
            <a:off x="548640" y="3758184"/>
            <a:ext cx="7543800" cy="694944"/>
          </a:xfrm>
          <a:prstGeom prst="roundRect">
            <a:avLst>
              <a:gd name="adj" fmla="val 3157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9" name="number"/>
          <p:cNvSpPr/>
          <p:nvPr/>
        </p:nvSpPr>
        <p:spPr>
          <a:xfrm>
            <a:off x="685800" y="3877056"/>
            <a:ext cx="457200" cy="457200"/>
          </a:xfrm>
          <a:prstGeom prst="ellipse">
            <a:avLst/>
          </a:prstGeom>
          <a:solidFill>
            <a:srgbClr val="FDE5DC"/>
          </a:solidFill>
          <a:ln w="12700">
            <a:solidFill>
              <a:srgbClr val="FDE5DC"/>
            </a:solidFill>
            <a:prstDash val="solid"/>
          </a:ln>
        </p:spPr>
      </p:sp>
      <p:sp>
        <p:nvSpPr>
          <p:cNvPr id="20" name="Text 18"/>
          <p:cNvSpPr txBox="1"/>
          <p:nvPr/>
        </p:nvSpPr>
        <p:spPr>
          <a:xfrm>
            <a:off x="685800" y="3877056"/>
            <a:ext cx="457200" cy="457200"/>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3</a:t>
            </a:r>
            <a:endParaRPr lang="en-US" sz="1500" dirty="0"/>
          </a:p>
        </p:txBody>
      </p:sp>
      <p:sp>
        <p:nvSpPr>
          <p:cNvPr id="21" name="Text 19"/>
          <p:cNvSpPr txBox="1"/>
          <p:nvPr/>
        </p:nvSpPr>
        <p:spPr>
          <a:xfrm>
            <a:off x="1325880" y="3758184"/>
            <a:ext cx="2606040" cy="694944"/>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Does it listen, watch or connect?</a:t>
            </a:r>
            <a:endParaRPr lang="en-US" sz="1500" dirty="0"/>
          </a:p>
        </p:txBody>
      </p:sp>
      <p:sp>
        <p:nvSpPr>
          <p:cNvPr id="22" name="Text 20"/>
          <p:cNvSpPr txBox="1"/>
          <p:nvPr/>
        </p:nvSpPr>
        <p:spPr>
          <a:xfrm>
            <a:off x="4023360" y="3758184"/>
            <a:ext cx="3931920" cy="694944"/>
          </a:xfrm>
          <a:prstGeom prst="rect">
            <a:avLst/>
          </a:prstGeom>
          <a:noFill/>
          <a:ln/>
        </p:spPr>
        <p:txBody>
          <a:bodyPr wrap="square" lIns="0" tIns="0" rIns="0" bIns="0" rtlCol="0" anchor="ctr"/>
          <a:lstStyle/>
          <a:p>
            <a:pPr indent="0" marL="0">
              <a:buNone/>
            </a:pPr>
            <a:r>
              <a:rPr lang="en-US" sz="1400" dirty="0">
                <a:solidFill>
                  <a:srgbClr val="232C4B"/>
                </a:solidFill>
                <a:latin typeface="Calibri" pitchFamily="34" charset="0"/>
                <a:ea typeface="Calibri" pitchFamily="34" charset="-122"/>
                <a:cs typeface="Calibri" pitchFamily="34" charset="-120"/>
              </a:rPr>
              <a:t>Adults check what it collects and where it sends it. Photos follow media consent.</a:t>
            </a:r>
            <a:endParaRPr lang="en-US" sz="1400" dirty="0"/>
          </a:p>
        </p:txBody>
      </p:sp>
      <p:sp>
        <p:nvSpPr>
          <p:cNvPr id="23" name="plan row"/>
          <p:cNvSpPr/>
          <p:nvPr/>
        </p:nvSpPr>
        <p:spPr>
          <a:xfrm>
            <a:off x="548640" y="4562856"/>
            <a:ext cx="7543800" cy="694944"/>
          </a:xfrm>
          <a:prstGeom prst="roundRect">
            <a:avLst>
              <a:gd name="adj" fmla="val 3157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4" name="number"/>
          <p:cNvSpPr/>
          <p:nvPr/>
        </p:nvSpPr>
        <p:spPr>
          <a:xfrm>
            <a:off x="685800" y="4681728"/>
            <a:ext cx="457200" cy="457200"/>
          </a:xfrm>
          <a:prstGeom prst="ellipse">
            <a:avLst/>
          </a:prstGeom>
          <a:solidFill>
            <a:srgbClr val="EFEAFB"/>
          </a:solidFill>
          <a:ln w="12700">
            <a:solidFill>
              <a:srgbClr val="EFEAFB"/>
            </a:solidFill>
            <a:prstDash val="solid"/>
          </a:ln>
        </p:spPr>
      </p:sp>
      <p:sp>
        <p:nvSpPr>
          <p:cNvPr id="25" name="Text 23"/>
          <p:cNvSpPr txBox="1"/>
          <p:nvPr/>
        </p:nvSpPr>
        <p:spPr>
          <a:xfrm>
            <a:off x="685800" y="4681728"/>
            <a:ext cx="457200" cy="457200"/>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4</a:t>
            </a:r>
            <a:endParaRPr lang="en-US" sz="1500" dirty="0"/>
          </a:p>
        </p:txBody>
      </p:sp>
      <p:sp>
        <p:nvSpPr>
          <p:cNvPr id="26" name="Text 24"/>
          <p:cNvSpPr txBox="1"/>
          <p:nvPr/>
        </p:nvSpPr>
        <p:spPr>
          <a:xfrm>
            <a:off x="1325880" y="4562856"/>
            <a:ext cx="2606040" cy="694944"/>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What do children need to know?</a:t>
            </a:r>
            <a:endParaRPr lang="en-US" sz="1500" dirty="0"/>
          </a:p>
        </p:txBody>
      </p:sp>
      <p:sp>
        <p:nvSpPr>
          <p:cNvPr id="27" name="Text 25"/>
          <p:cNvSpPr txBox="1"/>
          <p:nvPr/>
        </p:nvSpPr>
        <p:spPr>
          <a:xfrm>
            <a:off x="4023360" y="4562856"/>
            <a:ext cx="3931920" cy="694944"/>
          </a:xfrm>
          <a:prstGeom prst="rect">
            <a:avLst/>
          </a:prstGeom>
          <a:noFill/>
          <a:ln/>
        </p:spPr>
        <p:txBody>
          <a:bodyPr wrap="square" lIns="0" tIns="0" rIns="0" bIns="0" rtlCol="0" anchor="ctr"/>
          <a:lstStyle/>
          <a:p>
            <a:pPr indent="0" marL="0">
              <a:buNone/>
            </a:pPr>
            <a:r>
              <a:rPr lang="en-US" sz="1400" dirty="0">
                <a:solidFill>
                  <a:srgbClr val="232C4B"/>
                </a:solidFill>
                <a:latin typeface="Calibri" pitchFamily="34" charset="0"/>
                <a:ea typeface="Calibri" pitchFamily="34" charset="-122"/>
                <a:cs typeface="Calibri" pitchFamily="34" charset="-120"/>
              </a:rPr>
              <a:t>Age-specific lessons, Nest to Year 2, carried by a character and repeated in play.</a:t>
            </a:r>
            <a:endParaRPr lang="en-US" sz="1400" dirty="0"/>
          </a:p>
        </p:txBody>
      </p:sp>
      <p:sp>
        <p:nvSpPr>
          <p:cNvPr id="28" name="plan row"/>
          <p:cNvSpPr/>
          <p:nvPr/>
        </p:nvSpPr>
        <p:spPr>
          <a:xfrm>
            <a:off x="548640" y="5367528"/>
            <a:ext cx="7543800" cy="694944"/>
          </a:xfrm>
          <a:prstGeom prst="roundRect">
            <a:avLst>
              <a:gd name="adj" fmla="val 3157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9" name="number"/>
          <p:cNvSpPr/>
          <p:nvPr/>
        </p:nvSpPr>
        <p:spPr>
          <a:xfrm>
            <a:off x="685800" y="5486400"/>
            <a:ext cx="457200" cy="457200"/>
          </a:xfrm>
          <a:prstGeom prst="ellipse">
            <a:avLst/>
          </a:prstGeom>
          <a:solidFill>
            <a:srgbClr val="FDF1CB"/>
          </a:solidFill>
          <a:ln w="12700">
            <a:solidFill>
              <a:srgbClr val="FDF1CB"/>
            </a:solidFill>
            <a:prstDash val="solid"/>
          </a:ln>
        </p:spPr>
      </p:sp>
      <p:sp>
        <p:nvSpPr>
          <p:cNvPr id="30" name="Text 28"/>
          <p:cNvSpPr txBox="1"/>
          <p:nvPr/>
        </p:nvSpPr>
        <p:spPr>
          <a:xfrm>
            <a:off x="685800" y="5486400"/>
            <a:ext cx="457200" cy="457200"/>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5</a:t>
            </a:r>
            <a:endParaRPr lang="en-US" sz="1500" dirty="0"/>
          </a:p>
        </p:txBody>
      </p:sp>
      <p:sp>
        <p:nvSpPr>
          <p:cNvPr id="31" name="Text 29"/>
          <p:cNvSpPr txBox="1"/>
          <p:nvPr/>
        </p:nvSpPr>
        <p:spPr>
          <a:xfrm>
            <a:off x="1325880" y="5367528"/>
            <a:ext cx="2606040" cy="694944"/>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What do families need to know?</a:t>
            </a:r>
            <a:endParaRPr lang="en-US" sz="1500" dirty="0"/>
          </a:p>
        </p:txBody>
      </p:sp>
      <p:sp>
        <p:nvSpPr>
          <p:cNvPr id="32" name="Text 30"/>
          <p:cNvSpPr txBox="1"/>
          <p:nvPr/>
        </p:nvSpPr>
        <p:spPr>
          <a:xfrm>
            <a:off x="4023360" y="5367528"/>
            <a:ext cx="3931920" cy="694944"/>
          </a:xfrm>
          <a:prstGeom prst="rect">
            <a:avLst/>
          </a:prstGeom>
          <a:noFill/>
          <a:ln/>
        </p:spPr>
        <p:txBody>
          <a:bodyPr wrap="square" lIns="0" tIns="0" rIns="0" bIns="0" rtlCol="0" anchor="ctr"/>
          <a:lstStyle/>
          <a:p>
            <a:pPr indent="0" marL="0">
              <a:buNone/>
            </a:pPr>
            <a:r>
              <a:rPr lang="en-US" sz="1400" dirty="0">
                <a:solidFill>
                  <a:srgbClr val="232C4B"/>
                </a:solidFill>
                <a:latin typeface="Calibri" pitchFamily="34" charset="0"/>
                <a:ea typeface="Calibri" pitchFamily="34" charset="-122"/>
                <a:cs typeface="Calibri" pitchFamily="34" charset="-120"/>
              </a:rPr>
              <a:t>Bilingual family notes, and short sessions on AI toys and what never to share.</a:t>
            </a:r>
            <a:endParaRPr lang="en-US" sz="1400" dirty="0"/>
          </a:p>
        </p:txBody>
      </p:sp>
      <p:sp>
        <p:nvSpPr>
          <p:cNvPr id="33" name="role card"/>
          <p:cNvSpPr/>
          <p:nvPr/>
        </p:nvSpPr>
        <p:spPr>
          <a:xfrm>
            <a:off x="8412480" y="2148840"/>
            <a:ext cx="3246120" cy="1188720"/>
          </a:xfrm>
          <a:prstGeom prst="roundRect">
            <a:avLst>
              <a:gd name="adj" fmla="val 24615"/>
            </a:avLst>
          </a:prstGeom>
          <a:solidFill>
            <a:srgbClr val="E7F0DF"/>
          </a:solidFill>
          <a:ln w="12700">
            <a:solidFill>
              <a:srgbClr val="E7F0DF"/>
            </a:solidFill>
            <a:prstDash val="solid"/>
          </a:ln>
        </p:spPr>
      </p:sp>
      <p:sp>
        <p:nvSpPr>
          <p:cNvPr id="34" name="Text 32"/>
          <p:cNvSpPr txBox="1"/>
          <p:nvPr/>
        </p:nvSpPr>
        <p:spPr>
          <a:xfrm>
            <a:off x="8641080" y="2276856"/>
            <a:ext cx="2834640" cy="329184"/>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Children notice</a:t>
            </a:r>
            <a:endParaRPr lang="en-US" sz="1600" dirty="0"/>
          </a:p>
        </p:txBody>
      </p:sp>
      <p:sp>
        <p:nvSpPr>
          <p:cNvPr id="35" name="Text 33"/>
          <p:cNvSpPr txBox="1"/>
          <p:nvPr/>
        </p:nvSpPr>
        <p:spPr>
          <a:xfrm>
            <a:off x="8641080" y="2606040"/>
            <a:ext cx="2834640" cy="68580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They find, sort and name the technology around them. That noticing is the lesson.</a:t>
            </a:r>
            <a:endParaRPr lang="en-US" sz="1350" dirty="0"/>
          </a:p>
        </p:txBody>
      </p:sp>
      <p:sp>
        <p:nvSpPr>
          <p:cNvPr id="36" name="role card"/>
          <p:cNvSpPr/>
          <p:nvPr/>
        </p:nvSpPr>
        <p:spPr>
          <a:xfrm>
            <a:off x="8412480" y="3483864"/>
            <a:ext cx="3246120" cy="1188720"/>
          </a:xfrm>
          <a:prstGeom prst="roundRect">
            <a:avLst>
              <a:gd name="adj" fmla="val 24615"/>
            </a:avLst>
          </a:prstGeom>
          <a:solidFill>
            <a:srgbClr val="FDF1CB"/>
          </a:solidFill>
          <a:ln w="12700">
            <a:solidFill>
              <a:srgbClr val="FDF1CB"/>
            </a:solidFill>
            <a:prstDash val="solid"/>
          </a:ln>
        </p:spPr>
      </p:sp>
      <p:sp>
        <p:nvSpPr>
          <p:cNvPr id="37" name="Text 35"/>
          <p:cNvSpPr txBox="1"/>
          <p:nvPr/>
        </p:nvSpPr>
        <p:spPr>
          <a:xfrm>
            <a:off x="8641080" y="3611880"/>
            <a:ext cx="2834640" cy="329184"/>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Adults decide</a:t>
            </a:r>
            <a:endParaRPr lang="en-US" sz="1600" dirty="0"/>
          </a:p>
        </p:txBody>
      </p:sp>
      <p:sp>
        <p:nvSpPr>
          <p:cNvPr id="38" name="Text 36"/>
          <p:cNvSpPr txBox="1"/>
          <p:nvPr/>
        </p:nvSpPr>
        <p:spPr>
          <a:xfrm>
            <a:off x="8641080" y="3941064"/>
            <a:ext cx="2834640" cy="68580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Which devices come in, what they collect and how they’re supervised.</a:t>
            </a:r>
            <a:endParaRPr lang="en-US" sz="1350" dirty="0"/>
          </a:p>
        </p:txBody>
      </p:sp>
      <p:sp>
        <p:nvSpPr>
          <p:cNvPr id="39" name="role card"/>
          <p:cNvSpPr/>
          <p:nvPr/>
        </p:nvSpPr>
        <p:spPr>
          <a:xfrm>
            <a:off x="8412480" y="4818888"/>
            <a:ext cx="3246120" cy="1188720"/>
          </a:xfrm>
          <a:prstGeom prst="roundRect">
            <a:avLst>
              <a:gd name="adj" fmla="val 24615"/>
            </a:avLst>
          </a:prstGeom>
          <a:solidFill>
            <a:srgbClr val="E4F3FA"/>
          </a:solidFill>
          <a:ln w="12700">
            <a:solidFill>
              <a:srgbClr val="E4F3FA"/>
            </a:solidFill>
            <a:prstDash val="solid"/>
          </a:ln>
        </p:spPr>
      </p:sp>
      <p:sp>
        <p:nvSpPr>
          <p:cNvPr id="40" name="Text 38"/>
          <p:cNvSpPr txBox="1"/>
          <p:nvPr/>
        </p:nvSpPr>
        <p:spPr>
          <a:xfrm>
            <a:off x="8641080" y="4946904"/>
            <a:ext cx="2834640" cy="329184"/>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Families join in</a:t>
            </a:r>
            <a:endParaRPr lang="en-US" sz="1600" dirty="0"/>
          </a:p>
        </p:txBody>
      </p:sp>
      <p:sp>
        <p:nvSpPr>
          <p:cNvPr id="41" name="Text 39"/>
          <p:cNvSpPr txBox="1"/>
          <p:nvPr/>
        </p:nvSpPr>
        <p:spPr>
          <a:xfrm>
            <a:off x="8641080" y="5276088"/>
            <a:ext cx="2834640" cy="68580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The same questions go home, in home languages.</a:t>
            </a:r>
            <a:endParaRPr lang="en-US" sz="135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pill"/>
          <p:cNvSpPr/>
          <p:nvPr/>
        </p:nvSpPr>
        <p:spPr>
          <a:xfrm>
            <a:off x="548640" y="1463040"/>
            <a:ext cx="2743200"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1463040"/>
            <a:ext cx="274320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CHAPTER 2 · STOPS 5–8</a:t>
            </a:r>
            <a:endParaRPr lang="en-US" sz="1200" dirty="0"/>
          </a:p>
        </p:txBody>
      </p:sp>
      <p:sp>
        <p:nvSpPr>
          <p:cNvPr id="4" name="Text 0"/>
          <p:cNvSpPr/>
          <p:nvPr>
            <p:ph idx="100" type="title" hasCustomPrompt="1"/>
          </p:nvPr>
        </p:nvSpPr>
        <p:spPr>
          <a:xfrm>
            <a:off x="548640" y="2148840"/>
            <a:ext cx="6766560" cy="1737360"/>
          </a:xfrm>
          <a:prstGeom prst="rect">
            <a:avLst/>
          </a:prstGeom>
          <a:noFill/>
          <a:ln/>
        </p:spPr>
        <p:txBody>
          <a:bodyPr wrap="square" lIns="0" tIns="0" rIns="0" bIns="0" rtlCol="0" anchor="b"/>
          <a:lstStyle/>
          <a:p>
            <a:pPr algn="l" indent="0" marL="0">
              <a:buNone/>
            </a:pPr>
            <a:r>
              <a:rPr lang="en-US" sz="5400" dirty="0">
                <a:solidFill>
                  <a:srgbClr val="FFFFFF"/>
                </a:solidFill>
                <a:latin typeface="Arial Rounded MT Bold" pitchFamily="34" charset="0"/>
                <a:ea typeface="Arial Rounded MT Bold" pitchFamily="34" charset="-122"/>
                <a:cs typeface="Arial Rounded MT Bold" pitchFamily="34" charset="-120"/>
              </a:rPr>
              <a:t>Inside Dilon’s classroom</a:t>
            </a:r>
            <a:endParaRPr lang="en-US" sz="5400" dirty="0"/>
          </a:p>
        </p:txBody>
      </p:sp>
      <p:sp>
        <p:nvSpPr>
          <p:cNvPr id="5" name="Text 0"/>
          <p:cNvSpPr/>
          <p:nvPr>
            <p:ph idx="101" type="body" hasCustomPrompt="1"/>
          </p:nvPr>
        </p:nvSpPr>
        <p:spPr>
          <a:xfrm>
            <a:off x="548640" y="4023360"/>
            <a:ext cx="6309360" cy="1005840"/>
          </a:xfrm>
          <a:prstGeom prst="rect">
            <a:avLst/>
          </a:prstGeom>
          <a:noFill/>
          <a:ln/>
        </p:spPr>
        <p:txBody>
          <a:bodyPr wrap="square" lIns="0" tIns="0" rIns="0" bIns="0" rtlCol="0" anchor="t"/>
          <a:lstStyle/>
          <a:p>
            <a:pPr algn="l" indent="0" marL="0">
              <a:buNone/>
            </a:pPr>
            <a:r>
              <a:rPr lang="en-US" sz="2200" dirty="0">
                <a:solidFill>
                  <a:srgbClr val="EFEAFB"/>
                </a:solidFill>
                <a:latin typeface="Calibri" pitchFamily="34" charset="0"/>
                <a:ea typeface="Calibri" pitchFamily="34" charset="-122"/>
                <a:cs typeface="Calibri" pitchFamily="34" charset="-120"/>
              </a:rPr>
              <a:t>The latest episode, Nest to Year 2, and the play that grows the same ideas</a:t>
            </a:r>
            <a:endParaRPr lang="en-US" sz="2200" dirty="0"/>
          </a:p>
        </p:txBody>
      </p:sp>
      <p:sp>
        <p:nvSpPr>
          <p:cNvPr id="6" name="pill"/>
          <p:cNvSpPr/>
          <p:nvPr/>
        </p:nvSpPr>
        <p:spPr>
          <a:xfrm>
            <a:off x="548640" y="5257800"/>
            <a:ext cx="2203704" cy="420624"/>
          </a:xfrm>
          <a:prstGeom prst="roundRect">
            <a:avLst>
              <a:gd name="adj" fmla="val 50000"/>
            </a:avLst>
          </a:prstGeom>
          <a:solidFill>
            <a:srgbClr val="EFEAFB"/>
          </a:solidFill>
          <a:ln w="12700">
            <a:solidFill>
              <a:srgbClr val="EFEAFB"/>
            </a:solidFill>
            <a:prstDash val="solid"/>
          </a:ln>
        </p:spPr>
      </p:sp>
      <p:sp>
        <p:nvSpPr>
          <p:cNvPr id="7" name="Text 5"/>
          <p:cNvSpPr txBox="1"/>
          <p:nvPr/>
        </p:nvSpPr>
        <p:spPr>
          <a:xfrm>
            <a:off x="548640" y="5257800"/>
            <a:ext cx="2203704"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5 The latest episode</a:t>
            </a:r>
            <a:endParaRPr lang="en-US" sz="1300" dirty="0"/>
          </a:p>
        </p:txBody>
      </p:sp>
      <p:sp>
        <p:nvSpPr>
          <p:cNvPr id="8" name="pill"/>
          <p:cNvSpPr/>
          <p:nvPr/>
        </p:nvSpPr>
        <p:spPr>
          <a:xfrm>
            <a:off x="2889504" y="5257800"/>
            <a:ext cx="1845259" cy="420624"/>
          </a:xfrm>
          <a:prstGeom prst="roundRect">
            <a:avLst>
              <a:gd name="adj" fmla="val 50000"/>
            </a:avLst>
          </a:prstGeom>
          <a:solidFill>
            <a:srgbClr val="EFEAFB"/>
          </a:solidFill>
          <a:ln w="12700">
            <a:solidFill>
              <a:srgbClr val="EFEAFB"/>
            </a:solidFill>
            <a:prstDash val="solid"/>
          </a:ln>
        </p:spPr>
      </p:sp>
      <p:sp>
        <p:nvSpPr>
          <p:cNvPr id="9" name="Text 7"/>
          <p:cNvSpPr txBox="1"/>
          <p:nvPr/>
        </p:nvSpPr>
        <p:spPr>
          <a:xfrm>
            <a:off x="2889504" y="5257800"/>
            <a:ext cx="1845259"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6 Nest to Year 2</a:t>
            </a:r>
            <a:endParaRPr lang="en-US" sz="1300" dirty="0"/>
          </a:p>
        </p:txBody>
      </p:sp>
      <p:sp>
        <p:nvSpPr>
          <p:cNvPr id="10" name="pill"/>
          <p:cNvSpPr/>
          <p:nvPr/>
        </p:nvSpPr>
        <p:spPr>
          <a:xfrm>
            <a:off x="4871923" y="5257800"/>
            <a:ext cx="1934870" cy="420624"/>
          </a:xfrm>
          <a:prstGeom prst="roundRect">
            <a:avLst>
              <a:gd name="adj" fmla="val 50000"/>
            </a:avLst>
          </a:prstGeom>
          <a:solidFill>
            <a:srgbClr val="EFEAFB"/>
          </a:solidFill>
          <a:ln w="12700">
            <a:solidFill>
              <a:srgbClr val="EFEAFB"/>
            </a:solidFill>
            <a:prstDash val="solid"/>
          </a:ln>
        </p:spPr>
      </p:sp>
      <p:sp>
        <p:nvSpPr>
          <p:cNvPr id="11" name="Text 9"/>
          <p:cNvSpPr txBox="1"/>
          <p:nvPr/>
        </p:nvSpPr>
        <p:spPr>
          <a:xfrm>
            <a:off x="4871923" y="5257800"/>
            <a:ext cx="1934870"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7 Capture &amp; share</a:t>
            </a:r>
            <a:endParaRPr lang="en-US" sz="1300" dirty="0"/>
          </a:p>
        </p:txBody>
      </p:sp>
      <p:sp>
        <p:nvSpPr>
          <p:cNvPr id="12" name="pill"/>
          <p:cNvSpPr/>
          <p:nvPr/>
        </p:nvSpPr>
        <p:spPr>
          <a:xfrm>
            <a:off x="6943954" y="5257800"/>
            <a:ext cx="1845259" cy="420624"/>
          </a:xfrm>
          <a:prstGeom prst="roundRect">
            <a:avLst>
              <a:gd name="adj" fmla="val 50000"/>
            </a:avLst>
          </a:prstGeom>
          <a:solidFill>
            <a:srgbClr val="EFEAFB"/>
          </a:solidFill>
          <a:ln w="12700">
            <a:solidFill>
              <a:srgbClr val="EFEAFB"/>
            </a:solidFill>
            <a:prstDash val="solid"/>
          </a:ln>
        </p:spPr>
      </p:sp>
      <p:sp>
        <p:nvSpPr>
          <p:cNvPr id="13" name="Text 11"/>
          <p:cNvSpPr txBox="1"/>
          <p:nvPr/>
        </p:nvSpPr>
        <p:spPr>
          <a:xfrm>
            <a:off x="6943954" y="5257800"/>
            <a:ext cx="1845259"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8 Beebots &amp; play</a:t>
            </a:r>
            <a:endParaRPr lang="en-US" sz="1300" dirty="0"/>
          </a:p>
        </p:txBody>
      </p:sp>
      <p:pic>
        <p:nvPicPr>
          <p:cNvPr id="14" name="Photo: children watching Dilon" descr="Children on the carpet watching Digital Citizen Dilon on the class screen">    </p:cNvPr>
          <p:cNvPicPr>
            <a:picLocks noChangeAspect="1"/>
          </p:cNvPicPr>
          <p:nvPr/>
        </p:nvPicPr>
        <p:blipFill>
          <a:blip r:embed="rId1"/>
          <a:stretch>
            <a:fillRect/>
          </a:stretch>
        </p:blipFill>
        <p:spPr>
          <a:xfrm>
            <a:off x="7269480" y="914400"/>
            <a:ext cx="4663440" cy="3730752"/>
          </a:xfrm>
          <a:prstGeom prst="rect">
            <a:avLst/>
          </a:prstGeom>
        </p:spPr>
      </p:pic>
      <p:pic>
        <p:nvPicPr>
          <p:cNvPr id="15" name="Dilon cheering" descr="Digital Citizen Dilon, a cartoon dalmatian">    </p:cNvPr>
          <p:cNvPicPr>
            <a:picLocks noChangeAspect="1"/>
          </p:cNvPicPr>
          <p:nvPr/>
        </p:nvPicPr>
        <p:blipFill>
          <a:blip r:embed="rId2"/>
          <a:stretch>
            <a:fillRect/>
          </a:stretch>
        </p:blipFill>
        <p:spPr>
          <a:xfrm>
            <a:off x="9692640" y="3977640"/>
            <a:ext cx="2344166" cy="25146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top tag"/>
          <p:cNvSpPr/>
          <p:nvPr/>
        </p:nvSpPr>
        <p:spPr>
          <a:xfrm>
            <a:off x="548640" y="384048"/>
            <a:ext cx="2953512" cy="384048"/>
          </a:xfrm>
          <a:prstGeom prst="roundRect">
            <a:avLst>
              <a:gd name="adj" fmla="val 50000"/>
            </a:avLst>
          </a:prstGeom>
          <a:solidFill>
            <a:srgbClr val="E4F3FA"/>
          </a:solidFill>
          <a:ln w="12700">
            <a:solidFill>
              <a:srgbClr val="E4F3FA"/>
            </a:solidFill>
            <a:prstDash val="solid"/>
          </a:ln>
        </p:spPr>
      </p:sp>
      <p:sp>
        <p:nvSpPr>
          <p:cNvPr id="3" name="Text 1"/>
          <p:cNvSpPr txBox="1"/>
          <p:nvPr/>
        </p:nvSpPr>
        <p:spPr>
          <a:xfrm>
            <a:off x="548640" y="384048"/>
            <a:ext cx="2953512"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5 · THE VALUES FAMILY</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11–15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DCB’s values, brought to life</a:t>
            </a:r>
            <a:endParaRPr lang="en-US" sz="3600" dirty="0"/>
          </a:p>
        </p:txBody>
      </p:sp>
      <p:sp>
        <p:nvSpPr>
          <p:cNvPr id="7" name="Text 5"/>
          <p:cNvSpPr txBox="1"/>
          <p:nvPr/>
        </p:nvSpPr>
        <p:spPr>
          <a:xfrm>
            <a:off x="548640" y="1627632"/>
            <a:ext cx="10972800" cy="365760"/>
          </a:xfrm>
          <a:prstGeom prst="rect">
            <a:avLst/>
          </a:prstGeom>
          <a:noFill/>
          <a:ln/>
        </p:spPr>
        <p:txBody>
          <a:bodyPr wrap="square" lIns="0" tIns="0" rIns="0" bIns="0" rtlCol="0" anchor="t"/>
          <a:lstStyle/>
          <a:p>
            <a:pPr indent="0" marL="0">
              <a:buNone/>
            </a:pPr>
            <a:r>
              <a:rPr lang="en-US" sz="1700" dirty="0">
                <a:solidFill>
                  <a:srgbClr val="5A6280"/>
                </a:solidFill>
                <a:latin typeface="Calibri" pitchFamily="34" charset="0"/>
                <a:ea typeface="Calibri" pitchFamily="34" charset="-122"/>
                <a:cs typeface="Calibri" pitchFamily="34" charset="-120"/>
              </a:rPr>
              <a:t>In DUCKS, each college value is a friend teachers hold up in the room. Dilon joined as the eighth friend, for digital life.</a:t>
            </a:r>
            <a:endParaRPr lang="en-US" sz="1700" dirty="0"/>
          </a:p>
        </p:txBody>
      </p:sp>
      <p:sp>
        <p:nvSpPr>
          <p:cNvPr id="8" name="friend card"/>
          <p:cNvSpPr/>
          <p:nvPr/>
        </p:nvSpPr>
        <p:spPr>
          <a:xfrm>
            <a:off x="548640" y="2194560"/>
            <a:ext cx="2651760" cy="1828800"/>
          </a:xfrm>
          <a:prstGeom prst="roundRect">
            <a:avLst>
              <a:gd name="adj" fmla="val 16000"/>
            </a:avLst>
          </a:prstGeom>
          <a:solidFill>
            <a:srgbClr val="EFEAFB"/>
          </a:solidFill>
          <a:ln w="25400">
            <a:solidFill>
              <a:srgbClr val="8A73CF"/>
            </a:solidFill>
            <a:prstDash val="solid"/>
          </a:ln>
          <a:effectLst>
            <a:outerShdw sx="100000" sy="100000" kx="0" ky="0" algn="bl" rotWithShape="0" blurRad="177800" dist="50800" dir="5400000">
              <a:srgbClr val="232C4B">
                <a:alpha val="10000"/>
              </a:srgbClr>
            </a:outerShdw>
          </a:effectLst>
        </p:spPr>
      </p:sp>
      <p:pic>
        <p:nvPicPr>
          <p:cNvPr id="9" name="f-dilon" descr="Digital Citizen Dilon">    </p:cNvPr>
          <p:cNvPicPr>
            <a:picLocks noChangeAspect="1"/>
          </p:cNvPicPr>
          <p:nvPr/>
        </p:nvPicPr>
        <p:blipFill>
          <a:blip r:embed="rId1"/>
          <a:stretch>
            <a:fillRect/>
          </a:stretch>
        </p:blipFill>
        <p:spPr>
          <a:xfrm>
            <a:off x="685800" y="2331720"/>
            <a:ext cx="868680" cy="868680"/>
          </a:xfrm>
          <a:prstGeom prst="rect">
            <a:avLst/>
          </a:prstGeom>
        </p:spPr>
      </p:pic>
      <p:sp>
        <p:nvSpPr>
          <p:cNvPr id="10" name="Text 7"/>
          <p:cNvSpPr txBox="1"/>
          <p:nvPr/>
        </p:nvSpPr>
        <p:spPr>
          <a:xfrm>
            <a:off x="1645920" y="235000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Digital Citizen Dilon</a:t>
            </a:r>
            <a:endParaRPr lang="en-US" sz="1500" dirty="0"/>
          </a:p>
        </p:txBody>
      </p:sp>
      <p:sp>
        <p:nvSpPr>
          <p:cNvPr id="11" name="Text 8"/>
          <p:cNvSpPr txBox="1"/>
          <p:nvPr/>
        </p:nvSpPr>
        <p:spPr>
          <a:xfrm>
            <a:off x="1645920" y="292608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DIGITAL CITIZENSHIP</a:t>
            </a:r>
            <a:endParaRPr lang="en-US" sz="950" dirty="0"/>
          </a:p>
        </p:txBody>
      </p:sp>
      <p:sp>
        <p:nvSpPr>
          <p:cNvPr id="12" name="Text 9"/>
          <p:cNvSpPr txBox="1"/>
          <p:nvPr/>
        </p:nvSpPr>
        <p:spPr>
          <a:xfrm>
            <a:off x="713232" y="329184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use two gentle hands and put technology back in its home.</a:t>
            </a:r>
            <a:endParaRPr lang="en-US" sz="1250" dirty="0"/>
          </a:p>
        </p:txBody>
      </p:sp>
      <p:sp>
        <p:nvSpPr>
          <p:cNvPr id="13" name="friend card"/>
          <p:cNvSpPr/>
          <p:nvPr/>
        </p:nvSpPr>
        <p:spPr>
          <a:xfrm>
            <a:off x="3355848" y="2194560"/>
            <a:ext cx="2651760" cy="1828800"/>
          </a:xfrm>
          <a:prstGeom prst="roundRect">
            <a:avLst>
              <a:gd name="adj" fmla="val 16000"/>
            </a:avLst>
          </a:prstGeom>
          <a:solidFill>
            <a:srgbClr val="E4F3FA"/>
          </a:solidFill>
          <a:ln w="12700">
            <a:solidFill>
              <a:srgbClr val="E4F3FA"/>
            </a:solidFill>
            <a:prstDash val="solid"/>
          </a:ln>
        </p:spPr>
      </p:sp>
      <p:pic>
        <p:nvPicPr>
          <p:cNvPr id="14" name="f-ryan-head" descr="Responsible Ryan">    </p:cNvPr>
          <p:cNvPicPr>
            <a:picLocks noChangeAspect="1"/>
          </p:cNvPicPr>
          <p:nvPr/>
        </p:nvPicPr>
        <p:blipFill>
          <a:blip r:embed="rId2"/>
          <a:stretch>
            <a:fillRect/>
          </a:stretch>
        </p:blipFill>
        <p:spPr>
          <a:xfrm>
            <a:off x="3493008" y="2331720"/>
            <a:ext cx="868680" cy="868680"/>
          </a:xfrm>
          <a:prstGeom prst="rect">
            <a:avLst/>
          </a:prstGeom>
        </p:spPr>
      </p:pic>
      <p:sp>
        <p:nvSpPr>
          <p:cNvPr id="15" name="Text 11"/>
          <p:cNvSpPr txBox="1"/>
          <p:nvPr/>
        </p:nvSpPr>
        <p:spPr>
          <a:xfrm>
            <a:off x="4453128" y="235000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Responsible Ryan</a:t>
            </a:r>
            <a:endParaRPr lang="en-US" sz="1500" dirty="0"/>
          </a:p>
        </p:txBody>
      </p:sp>
      <p:sp>
        <p:nvSpPr>
          <p:cNvPr id="16" name="Text 12"/>
          <p:cNvSpPr txBox="1"/>
          <p:nvPr/>
        </p:nvSpPr>
        <p:spPr>
          <a:xfrm>
            <a:off x="4453128" y="292608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RESPONSIBILITY</a:t>
            </a:r>
            <a:endParaRPr lang="en-US" sz="950" dirty="0"/>
          </a:p>
        </p:txBody>
      </p:sp>
      <p:sp>
        <p:nvSpPr>
          <p:cNvPr id="17" name="Text 13"/>
          <p:cNvSpPr txBox="1"/>
          <p:nvPr/>
        </p:nvSpPr>
        <p:spPr>
          <a:xfrm>
            <a:off x="3520440" y="329184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look after my classroom and know who to ask for help.</a:t>
            </a:r>
            <a:endParaRPr lang="en-US" sz="1250" dirty="0"/>
          </a:p>
        </p:txBody>
      </p:sp>
      <p:sp>
        <p:nvSpPr>
          <p:cNvPr id="18" name="friend card"/>
          <p:cNvSpPr/>
          <p:nvPr/>
        </p:nvSpPr>
        <p:spPr>
          <a:xfrm>
            <a:off x="6163056" y="2194560"/>
            <a:ext cx="2651760" cy="1828800"/>
          </a:xfrm>
          <a:prstGeom prst="roundRect">
            <a:avLst>
              <a:gd name="adj" fmla="val 16000"/>
            </a:avLst>
          </a:prstGeom>
          <a:solidFill>
            <a:srgbClr val="FDE5DC"/>
          </a:solidFill>
          <a:ln w="12700">
            <a:solidFill>
              <a:srgbClr val="FDE5DC"/>
            </a:solidFill>
            <a:prstDash val="solid"/>
          </a:ln>
        </p:spPr>
      </p:sp>
      <p:pic>
        <p:nvPicPr>
          <p:cNvPr id="19" name="f-kate-head" descr="Kind Kate, a koala">    </p:cNvPr>
          <p:cNvPicPr>
            <a:picLocks noChangeAspect="1"/>
          </p:cNvPicPr>
          <p:nvPr/>
        </p:nvPicPr>
        <p:blipFill>
          <a:blip r:embed="rId3"/>
          <a:stretch>
            <a:fillRect/>
          </a:stretch>
        </p:blipFill>
        <p:spPr>
          <a:xfrm>
            <a:off x="6300216" y="2331720"/>
            <a:ext cx="868680" cy="868680"/>
          </a:xfrm>
          <a:prstGeom prst="rect">
            <a:avLst/>
          </a:prstGeom>
        </p:spPr>
      </p:pic>
      <p:sp>
        <p:nvSpPr>
          <p:cNvPr id="20" name="Text 15"/>
          <p:cNvSpPr txBox="1"/>
          <p:nvPr/>
        </p:nvSpPr>
        <p:spPr>
          <a:xfrm>
            <a:off x="7260336" y="235000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Kind Kate</a:t>
            </a:r>
            <a:endParaRPr lang="en-US" sz="1500" dirty="0"/>
          </a:p>
        </p:txBody>
      </p:sp>
      <p:sp>
        <p:nvSpPr>
          <p:cNvPr id="21" name="Text 16"/>
          <p:cNvSpPr txBox="1"/>
          <p:nvPr/>
        </p:nvSpPr>
        <p:spPr>
          <a:xfrm>
            <a:off x="7260336" y="292608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KINDNESS</a:t>
            </a:r>
            <a:endParaRPr lang="en-US" sz="950" dirty="0"/>
          </a:p>
        </p:txBody>
      </p:sp>
      <p:sp>
        <p:nvSpPr>
          <p:cNvPr id="22" name="Text 17"/>
          <p:cNvSpPr txBox="1"/>
          <p:nvPr/>
        </p:nvSpPr>
        <p:spPr>
          <a:xfrm>
            <a:off x="6327648" y="329184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help others and use kind words.</a:t>
            </a:r>
            <a:endParaRPr lang="en-US" sz="1250" dirty="0"/>
          </a:p>
        </p:txBody>
      </p:sp>
      <p:sp>
        <p:nvSpPr>
          <p:cNvPr id="23" name="friend card"/>
          <p:cNvSpPr/>
          <p:nvPr/>
        </p:nvSpPr>
        <p:spPr>
          <a:xfrm>
            <a:off x="8970264" y="2194560"/>
            <a:ext cx="2651760" cy="1828800"/>
          </a:xfrm>
          <a:prstGeom prst="roundRect">
            <a:avLst>
              <a:gd name="adj" fmla="val 16000"/>
            </a:avLst>
          </a:prstGeom>
          <a:solidFill>
            <a:srgbClr val="E7F0DF"/>
          </a:solidFill>
          <a:ln w="12700">
            <a:solidFill>
              <a:srgbClr val="E7F0DF"/>
            </a:solidFill>
            <a:prstDash val="solid"/>
          </a:ln>
        </p:spPr>
      </p:sp>
      <p:pic>
        <p:nvPicPr>
          <p:cNvPr id="24" name="f-ren-head" descr="Resilient Ren, a toucan">    </p:cNvPr>
          <p:cNvPicPr>
            <a:picLocks noChangeAspect="1"/>
          </p:cNvPicPr>
          <p:nvPr/>
        </p:nvPicPr>
        <p:blipFill>
          <a:blip r:embed="rId4"/>
          <a:stretch>
            <a:fillRect/>
          </a:stretch>
        </p:blipFill>
        <p:spPr>
          <a:xfrm>
            <a:off x="9107424" y="2331720"/>
            <a:ext cx="868680" cy="868680"/>
          </a:xfrm>
          <a:prstGeom prst="rect">
            <a:avLst/>
          </a:prstGeom>
        </p:spPr>
      </p:pic>
      <p:sp>
        <p:nvSpPr>
          <p:cNvPr id="25" name="Text 19"/>
          <p:cNvSpPr txBox="1"/>
          <p:nvPr/>
        </p:nvSpPr>
        <p:spPr>
          <a:xfrm>
            <a:off x="10067544" y="235000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Resilient Ren</a:t>
            </a:r>
            <a:endParaRPr lang="en-US" sz="1500" dirty="0"/>
          </a:p>
        </p:txBody>
      </p:sp>
      <p:sp>
        <p:nvSpPr>
          <p:cNvPr id="26" name="Text 20"/>
          <p:cNvSpPr txBox="1"/>
          <p:nvPr/>
        </p:nvSpPr>
        <p:spPr>
          <a:xfrm>
            <a:off x="10067544" y="292608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RESILIENCE</a:t>
            </a:r>
            <a:endParaRPr lang="en-US" sz="950" dirty="0"/>
          </a:p>
        </p:txBody>
      </p:sp>
      <p:sp>
        <p:nvSpPr>
          <p:cNvPr id="27" name="Text 21"/>
          <p:cNvSpPr txBox="1"/>
          <p:nvPr/>
        </p:nvSpPr>
        <p:spPr>
          <a:xfrm>
            <a:off x="9134856" y="329184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keep on trying, and try a different way.</a:t>
            </a:r>
            <a:endParaRPr lang="en-US" sz="1250" dirty="0"/>
          </a:p>
        </p:txBody>
      </p:sp>
      <p:sp>
        <p:nvSpPr>
          <p:cNvPr id="28" name="friend card"/>
          <p:cNvSpPr/>
          <p:nvPr/>
        </p:nvSpPr>
        <p:spPr>
          <a:xfrm>
            <a:off x="548640" y="4206240"/>
            <a:ext cx="2651760" cy="1828800"/>
          </a:xfrm>
          <a:prstGeom prst="roundRect">
            <a:avLst>
              <a:gd name="adj" fmla="val 16000"/>
            </a:avLst>
          </a:prstGeom>
          <a:solidFill>
            <a:srgbClr val="EFEAFB"/>
          </a:solidFill>
          <a:ln w="12700">
            <a:solidFill>
              <a:srgbClr val="EFEAFB"/>
            </a:solidFill>
            <a:prstDash val="solid"/>
          </a:ln>
        </p:spPr>
      </p:sp>
      <p:pic>
        <p:nvPicPr>
          <p:cNvPr id="29" name="f-oli-head" descr="Open-minded Oli, a zebra">    </p:cNvPr>
          <p:cNvPicPr>
            <a:picLocks noChangeAspect="1"/>
          </p:cNvPicPr>
          <p:nvPr/>
        </p:nvPicPr>
        <p:blipFill>
          <a:blip r:embed="rId5"/>
          <a:stretch>
            <a:fillRect/>
          </a:stretch>
        </p:blipFill>
        <p:spPr>
          <a:xfrm>
            <a:off x="685800" y="4343400"/>
            <a:ext cx="868680" cy="868680"/>
          </a:xfrm>
          <a:prstGeom prst="rect">
            <a:avLst/>
          </a:prstGeom>
        </p:spPr>
      </p:pic>
      <p:sp>
        <p:nvSpPr>
          <p:cNvPr id="30" name="Text 23"/>
          <p:cNvSpPr txBox="1"/>
          <p:nvPr/>
        </p:nvSpPr>
        <p:spPr>
          <a:xfrm>
            <a:off x="1645920" y="436168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Open-minded Oli</a:t>
            </a:r>
            <a:endParaRPr lang="en-US" sz="1500" dirty="0"/>
          </a:p>
        </p:txBody>
      </p:sp>
      <p:sp>
        <p:nvSpPr>
          <p:cNvPr id="31" name="Text 24"/>
          <p:cNvSpPr txBox="1"/>
          <p:nvPr/>
        </p:nvSpPr>
        <p:spPr>
          <a:xfrm>
            <a:off x="1645920" y="493776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OPEN-MINDEDNESS</a:t>
            </a:r>
            <a:endParaRPr lang="en-US" sz="950" dirty="0"/>
          </a:p>
        </p:txBody>
      </p:sp>
      <p:sp>
        <p:nvSpPr>
          <p:cNvPr id="32" name="Text 25"/>
          <p:cNvSpPr txBox="1"/>
          <p:nvPr/>
        </p:nvSpPr>
        <p:spPr>
          <a:xfrm>
            <a:off x="713232" y="530352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be curious and use my senses to explore.</a:t>
            </a:r>
            <a:endParaRPr lang="en-US" sz="1250" dirty="0"/>
          </a:p>
        </p:txBody>
      </p:sp>
      <p:sp>
        <p:nvSpPr>
          <p:cNvPr id="33" name="friend card"/>
          <p:cNvSpPr/>
          <p:nvPr/>
        </p:nvSpPr>
        <p:spPr>
          <a:xfrm>
            <a:off x="3355848" y="4206240"/>
            <a:ext cx="2651760" cy="1828800"/>
          </a:xfrm>
          <a:prstGeom prst="roundRect">
            <a:avLst>
              <a:gd name="adj" fmla="val 16000"/>
            </a:avLst>
          </a:prstGeom>
          <a:solidFill>
            <a:srgbClr val="FDF1CB"/>
          </a:solidFill>
          <a:ln w="12700">
            <a:solidFill>
              <a:srgbClr val="FDF1CB"/>
            </a:solidFill>
            <a:prstDash val="solid"/>
          </a:ln>
        </p:spPr>
      </p:sp>
      <p:pic>
        <p:nvPicPr>
          <p:cNvPr id="34" name="f-isabelle-head" descr="Integrity Isabelle, a tiger">    </p:cNvPr>
          <p:cNvPicPr>
            <a:picLocks noChangeAspect="1"/>
          </p:cNvPicPr>
          <p:nvPr/>
        </p:nvPicPr>
        <p:blipFill>
          <a:blip r:embed="rId6"/>
          <a:stretch>
            <a:fillRect/>
          </a:stretch>
        </p:blipFill>
        <p:spPr>
          <a:xfrm>
            <a:off x="3493008" y="4343400"/>
            <a:ext cx="868680" cy="868680"/>
          </a:xfrm>
          <a:prstGeom prst="rect">
            <a:avLst/>
          </a:prstGeom>
        </p:spPr>
      </p:pic>
      <p:sp>
        <p:nvSpPr>
          <p:cNvPr id="35" name="Text 27"/>
          <p:cNvSpPr txBox="1"/>
          <p:nvPr/>
        </p:nvSpPr>
        <p:spPr>
          <a:xfrm>
            <a:off x="4453128" y="436168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Integrity Isabelle</a:t>
            </a:r>
            <a:endParaRPr lang="en-US" sz="1500" dirty="0"/>
          </a:p>
        </p:txBody>
      </p:sp>
      <p:sp>
        <p:nvSpPr>
          <p:cNvPr id="36" name="Text 28"/>
          <p:cNvSpPr txBox="1"/>
          <p:nvPr/>
        </p:nvSpPr>
        <p:spPr>
          <a:xfrm>
            <a:off x="4453128" y="493776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INTEGRITY</a:t>
            </a:r>
            <a:endParaRPr lang="en-US" sz="950" dirty="0"/>
          </a:p>
        </p:txBody>
      </p:sp>
      <p:sp>
        <p:nvSpPr>
          <p:cNvPr id="37" name="Text 29"/>
          <p:cNvSpPr txBox="1"/>
          <p:nvPr/>
        </p:nvSpPr>
        <p:spPr>
          <a:xfrm>
            <a:off x="3520440" y="530352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tell the truth when I have made a mistake.</a:t>
            </a:r>
            <a:endParaRPr lang="en-US" sz="1250" dirty="0"/>
          </a:p>
        </p:txBody>
      </p:sp>
      <p:sp>
        <p:nvSpPr>
          <p:cNvPr id="38" name="friend card"/>
          <p:cNvSpPr/>
          <p:nvPr/>
        </p:nvSpPr>
        <p:spPr>
          <a:xfrm>
            <a:off x="6163056" y="4206240"/>
            <a:ext cx="2651760" cy="1828800"/>
          </a:xfrm>
          <a:prstGeom prst="roundRect">
            <a:avLst>
              <a:gd name="adj" fmla="val 16000"/>
            </a:avLst>
          </a:prstGeom>
          <a:solidFill>
            <a:srgbClr val="E4F3FA"/>
          </a:solidFill>
          <a:ln w="12700">
            <a:solidFill>
              <a:srgbClr val="E4F3FA"/>
            </a:solidFill>
            <a:prstDash val="solid"/>
          </a:ln>
        </p:spPr>
      </p:sp>
      <p:pic>
        <p:nvPicPr>
          <p:cNvPr id="39" name="f-rui-head" descr="Respectful Rui, an elephant">    </p:cNvPr>
          <p:cNvPicPr>
            <a:picLocks noChangeAspect="1"/>
          </p:cNvPicPr>
          <p:nvPr/>
        </p:nvPicPr>
        <p:blipFill>
          <a:blip r:embed="rId7"/>
          <a:stretch>
            <a:fillRect/>
          </a:stretch>
        </p:blipFill>
        <p:spPr>
          <a:xfrm>
            <a:off x="6300216" y="4343400"/>
            <a:ext cx="868680" cy="868680"/>
          </a:xfrm>
          <a:prstGeom prst="rect">
            <a:avLst/>
          </a:prstGeom>
        </p:spPr>
      </p:pic>
      <p:sp>
        <p:nvSpPr>
          <p:cNvPr id="40" name="Text 31"/>
          <p:cNvSpPr txBox="1"/>
          <p:nvPr/>
        </p:nvSpPr>
        <p:spPr>
          <a:xfrm>
            <a:off x="7260336" y="436168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Respectful Rui</a:t>
            </a:r>
            <a:endParaRPr lang="en-US" sz="1500" dirty="0"/>
          </a:p>
        </p:txBody>
      </p:sp>
      <p:sp>
        <p:nvSpPr>
          <p:cNvPr id="41" name="Text 32"/>
          <p:cNvSpPr txBox="1"/>
          <p:nvPr/>
        </p:nvSpPr>
        <p:spPr>
          <a:xfrm>
            <a:off x="7260336" y="493776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RESPECT</a:t>
            </a:r>
            <a:endParaRPr lang="en-US" sz="950" dirty="0"/>
          </a:p>
        </p:txBody>
      </p:sp>
      <p:sp>
        <p:nvSpPr>
          <p:cNvPr id="42" name="Text 33"/>
          <p:cNvSpPr txBox="1"/>
          <p:nvPr/>
        </p:nvSpPr>
        <p:spPr>
          <a:xfrm>
            <a:off x="6327648" y="530352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listen, and be careful with other people’s things.</a:t>
            </a:r>
            <a:endParaRPr lang="en-US" sz="1250" dirty="0"/>
          </a:p>
        </p:txBody>
      </p:sp>
      <p:sp>
        <p:nvSpPr>
          <p:cNvPr id="43" name="friend card"/>
          <p:cNvSpPr/>
          <p:nvPr/>
        </p:nvSpPr>
        <p:spPr>
          <a:xfrm>
            <a:off x="8970264" y="4206240"/>
            <a:ext cx="2651760" cy="1828800"/>
          </a:xfrm>
          <a:prstGeom prst="roundRect">
            <a:avLst>
              <a:gd name="adj" fmla="val 16000"/>
            </a:avLst>
          </a:prstGeom>
          <a:solidFill>
            <a:srgbClr val="FDE5DC"/>
          </a:solidFill>
          <a:ln w="12700">
            <a:solidFill>
              <a:srgbClr val="FDE5DC"/>
            </a:solidFill>
            <a:prstDash val="solid"/>
          </a:ln>
        </p:spPr>
      </p:sp>
      <p:pic>
        <p:nvPicPr>
          <p:cNvPr id="44" name="f-cong-head" descr="Confident Cong, a monkey">    </p:cNvPr>
          <p:cNvPicPr>
            <a:picLocks noChangeAspect="1"/>
          </p:cNvPicPr>
          <p:nvPr/>
        </p:nvPicPr>
        <p:blipFill>
          <a:blip r:embed="rId8"/>
          <a:stretch>
            <a:fillRect/>
          </a:stretch>
        </p:blipFill>
        <p:spPr>
          <a:xfrm>
            <a:off x="9107424" y="4343400"/>
            <a:ext cx="868680" cy="868680"/>
          </a:xfrm>
          <a:prstGeom prst="rect">
            <a:avLst/>
          </a:prstGeom>
        </p:spPr>
      </p:pic>
      <p:sp>
        <p:nvSpPr>
          <p:cNvPr id="45" name="Text 35"/>
          <p:cNvSpPr txBox="1"/>
          <p:nvPr/>
        </p:nvSpPr>
        <p:spPr>
          <a:xfrm>
            <a:off x="10067544" y="4361688"/>
            <a:ext cx="1463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Confident Cong</a:t>
            </a:r>
            <a:endParaRPr lang="en-US" sz="1500" dirty="0"/>
          </a:p>
        </p:txBody>
      </p:sp>
      <p:sp>
        <p:nvSpPr>
          <p:cNvPr id="46" name="Text 36"/>
          <p:cNvSpPr txBox="1"/>
          <p:nvPr/>
        </p:nvSpPr>
        <p:spPr>
          <a:xfrm>
            <a:off x="10067544" y="4937760"/>
            <a:ext cx="1508760" cy="237744"/>
          </a:xfrm>
          <a:prstGeom prst="rect">
            <a:avLst/>
          </a:prstGeom>
          <a:noFill/>
          <a:ln/>
        </p:spPr>
        <p:txBody>
          <a:bodyPr wrap="square" lIns="0" tIns="0" rIns="0" bIns="0" rtlCol="0" anchor="t"/>
          <a:lstStyle/>
          <a:p>
            <a:pPr indent="0" marL="0">
              <a:buNone/>
            </a:pPr>
            <a:r>
              <a:rPr lang="en-US" sz="950" b="1" spc="100" kern="0" dirty="0">
                <a:solidFill>
                  <a:srgbClr val="5A6280"/>
                </a:solidFill>
                <a:latin typeface="Calibri" pitchFamily="34" charset="0"/>
                <a:ea typeface="Calibri" pitchFamily="34" charset="-122"/>
                <a:cs typeface="Calibri" pitchFamily="34" charset="-120"/>
              </a:rPr>
              <a:t>CONFIDENCE</a:t>
            </a:r>
            <a:endParaRPr lang="en-US" sz="950" dirty="0"/>
          </a:p>
        </p:txBody>
      </p:sp>
      <p:sp>
        <p:nvSpPr>
          <p:cNvPr id="47" name="Text 37"/>
          <p:cNvSpPr txBox="1"/>
          <p:nvPr/>
        </p:nvSpPr>
        <p:spPr>
          <a:xfrm>
            <a:off x="9134856" y="5303520"/>
            <a:ext cx="2331720" cy="640080"/>
          </a:xfrm>
          <a:prstGeom prst="rect">
            <a:avLst/>
          </a:prstGeom>
          <a:noFill/>
          <a:ln/>
        </p:spPr>
        <p:txBody>
          <a:bodyPr wrap="square" lIns="0" tIns="0" rIns="0" bIns="0" rtlCol="0" anchor="t"/>
          <a:lstStyle/>
          <a:p>
            <a:pPr indent="0" marL="0">
              <a:buNone/>
            </a:pPr>
            <a:r>
              <a:rPr lang="en-US" sz="1250" dirty="0">
                <a:solidFill>
                  <a:srgbClr val="232C4B"/>
                </a:solidFill>
                <a:latin typeface="Calibri" pitchFamily="34" charset="0"/>
                <a:ea typeface="Calibri" pitchFamily="34" charset="-122"/>
                <a:cs typeface="Calibri" pitchFamily="34" charset="-120"/>
              </a:rPr>
              <a:t>I can feel proud of how I do things, not just the result.</a:t>
            </a:r>
            <a:endParaRPr lang="en-US" sz="125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top tag"/>
          <p:cNvSpPr/>
          <p:nvPr/>
        </p:nvSpPr>
        <p:spPr>
          <a:xfrm>
            <a:off x="548640" y="384048"/>
            <a:ext cx="3049524" cy="384048"/>
          </a:xfrm>
          <a:prstGeom prst="roundRect">
            <a:avLst>
              <a:gd name="adj" fmla="val 50000"/>
            </a:avLst>
          </a:prstGeom>
          <a:solidFill>
            <a:srgbClr val="E4F3FA"/>
          </a:solidFill>
          <a:ln w="12700">
            <a:solidFill>
              <a:srgbClr val="E4F3FA"/>
            </a:solidFill>
            <a:prstDash val="solid"/>
          </a:ln>
        </p:spPr>
      </p:sp>
      <p:sp>
        <p:nvSpPr>
          <p:cNvPr id="3" name="Text 1"/>
          <p:cNvSpPr txBox="1"/>
          <p:nvPr/>
        </p:nvSpPr>
        <p:spPr>
          <a:xfrm>
            <a:off x="548640" y="384048"/>
            <a:ext cx="3049524"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5 · THE LATEST EPISODE</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Lesson 1, on the class screen</a:t>
            </a:r>
            <a:endParaRPr lang="en-US" sz="3600" dirty="0"/>
          </a:p>
        </p:txBody>
      </p:sp>
      <p:pic>
        <p:nvPicPr>
          <p:cNvPr id="5" name="Photo: Reception Lesson 1" descr="Reception Lesson 1 on the classroom screen: find three things that are technology">    </p:cNvPr>
          <p:cNvPicPr>
            <a:picLocks noChangeAspect="1"/>
          </p:cNvPicPr>
          <p:nvPr/>
        </p:nvPicPr>
        <p:blipFill>
          <a:blip r:embed="rId1"/>
          <a:stretch>
            <a:fillRect/>
          </a:stretch>
        </p:blipFill>
        <p:spPr>
          <a:xfrm>
            <a:off x="548640" y="1828800"/>
            <a:ext cx="5623560" cy="3331959"/>
          </a:xfrm>
          <a:prstGeom prst="rect">
            <a:avLst/>
          </a:prstGeom>
        </p:spPr>
      </p:pic>
      <p:sp>
        <p:nvSpPr>
          <p:cNvPr id="6" name="pill"/>
          <p:cNvSpPr/>
          <p:nvPr/>
        </p:nvSpPr>
        <p:spPr>
          <a:xfrm>
            <a:off x="731520" y="4800600"/>
            <a:ext cx="3566160" cy="365760"/>
          </a:xfrm>
          <a:prstGeom prst="roundRect">
            <a:avLst>
              <a:gd name="adj" fmla="val 50000"/>
            </a:avLst>
          </a:prstGeom>
          <a:solidFill>
            <a:srgbClr val="FFFDF8"/>
          </a:solidFill>
          <a:ln w="12700">
            <a:solidFill>
              <a:srgbClr val="FFFDF8"/>
            </a:solidFill>
            <a:prstDash val="solid"/>
          </a:ln>
        </p:spPr>
      </p:sp>
      <p:sp>
        <p:nvSpPr>
          <p:cNvPr id="7" name="Text 4"/>
          <p:cNvSpPr txBox="1"/>
          <p:nvPr/>
        </p:nvSpPr>
        <p:spPr>
          <a:xfrm>
            <a:off x="731520" y="4800600"/>
            <a:ext cx="3566160" cy="365760"/>
          </a:xfrm>
          <a:prstGeom prst="rect">
            <a:avLst/>
          </a:prstGeom>
          <a:noFill/>
          <a:ln/>
        </p:spPr>
        <p:txBody>
          <a:bodyPr wrap="square" lIns="0" tIns="0" rIns="0" bIns="0" rtlCol="0" anchor="ctr"/>
          <a:lstStyle/>
          <a:p>
            <a:pPr algn="ctr" indent="0" marL="0">
              <a:buNone/>
            </a:pPr>
            <a:r>
              <a:rPr lang="en-US" sz="1200" b="1" dirty="0">
                <a:solidFill>
                  <a:srgbClr val="232C4B"/>
                </a:solidFill>
                <a:latin typeface="Calibri" pitchFamily="34" charset="0"/>
                <a:ea typeface="Calibri" pitchFamily="34" charset="-122"/>
                <a:cs typeface="Calibri" pitchFamily="34" charset="-120"/>
              </a:rPr>
              <a:t>Reception · Lesson 1 · Technology hunt</a:t>
            </a:r>
            <a:endParaRPr lang="en-US" sz="1200" dirty="0"/>
          </a:p>
        </p:txBody>
      </p:sp>
      <p:sp>
        <p:nvSpPr>
          <p:cNvPr id="8" name="Nest version"/>
          <p:cNvSpPr/>
          <p:nvPr/>
        </p:nvSpPr>
        <p:spPr>
          <a:xfrm>
            <a:off x="548640" y="5349240"/>
            <a:ext cx="2743200" cy="868680"/>
          </a:xfrm>
          <a:prstGeom prst="roundRect">
            <a:avLst>
              <a:gd name="adj" fmla="val 33684"/>
            </a:avLst>
          </a:prstGeom>
          <a:solidFill>
            <a:srgbClr val="E4F3FA"/>
          </a:solidFill>
          <a:ln w="12700">
            <a:solidFill>
              <a:srgbClr val="E4F3FA"/>
            </a:solidFill>
            <a:prstDash val="solid"/>
          </a:ln>
        </p:spPr>
      </p:sp>
      <p:sp>
        <p:nvSpPr>
          <p:cNvPr id="9" name="Text 6"/>
          <p:cNvSpPr txBox="1"/>
          <p:nvPr/>
        </p:nvSpPr>
        <p:spPr>
          <a:xfrm>
            <a:off x="731520" y="5349240"/>
            <a:ext cx="2423160" cy="868680"/>
          </a:xfrm>
          <a:prstGeom prst="rect">
            <a:avLst/>
          </a:prstGeom>
          <a:noFill/>
          <a:ln/>
        </p:spPr>
        <p:txBody>
          <a:bodyPr wrap="square" lIns="0" tIns="0" rIns="0" bIns="0" rtlCol="0" anchor="ctr"/>
          <a:lstStyle/>
          <a:p>
            <a:pPr indent="0" marL="0">
              <a:buNone/>
            </a:pPr>
            <a:r>
              <a:rPr lang="en-US" sz="1350" b="1" dirty="0">
                <a:solidFill>
                  <a:srgbClr val="232C4B"/>
                </a:solidFill>
                <a:latin typeface="Arial Rounded MT Bold" pitchFamily="34" charset="0"/>
                <a:ea typeface="Arial Rounded MT Bold" pitchFamily="34" charset="-122"/>
                <a:cs typeface="Arial Rounded MT Bold" pitchFamily="34" charset="-120"/>
              </a:rPr>
              <a:t>Nest &amp; Nursery  </a:t>
            </a:r>
            <a:pPr indent="0" marL="0">
              <a:buNone/>
            </a:pPr>
            <a:r>
              <a:rPr lang="en-US" sz="1350" dirty="0">
                <a:solidFill>
                  <a:srgbClr val="232C4B"/>
                </a:solidFill>
                <a:latin typeface="Calibri" pitchFamily="34" charset="0"/>
                <a:ea typeface="Calibri" pitchFamily="34" charset="-122"/>
                <a:cs typeface="Calibri" pitchFamily="34" charset="-120"/>
              </a:rPr>
              <a:t>Find the MAXHUB and the iPad. Model, then copy.</a:t>
            </a:r>
            <a:endParaRPr lang="en-US" sz="1350" dirty="0"/>
          </a:p>
        </p:txBody>
      </p:sp>
      <p:sp>
        <p:nvSpPr>
          <p:cNvPr id="10" name="Reception version"/>
          <p:cNvSpPr/>
          <p:nvPr/>
        </p:nvSpPr>
        <p:spPr>
          <a:xfrm>
            <a:off x="3429000" y="5349240"/>
            <a:ext cx="2743200" cy="868680"/>
          </a:xfrm>
          <a:prstGeom prst="roundRect">
            <a:avLst>
              <a:gd name="adj" fmla="val 33684"/>
            </a:avLst>
          </a:prstGeom>
          <a:solidFill>
            <a:srgbClr val="FDF1CB"/>
          </a:solidFill>
          <a:ln w="12700">
            <a:solidFill>
              <a:srgbClr val="FDF1CB"/>
            </a:solidFill>
            <a:prstDash val="solid"/>
          </a:ln>
        </p:spPr>
      </p:sp>
      <p:sp>
        <p:nvSpPr>
          <p:cNvPr id="11" name="Text 8"/>
          <p:cNvSpPr txBox="1"/>
          <p:nvPr/>
        </p:nvSpPr>
        <p:spPr>
          <a:xfrm>
            <a:off x="3611880" y="5349240"/>
            <a:ext cx="2423160" cy="868680"/>
          </a:xfrm>
          <a:prstGeom prst="rect">
            <a:avLst/>
          </a:prstGeom>
          <a:noFill/>
          <a:ln/>
        </p:spPr>
        <p:txBody>
          <a:bodyPr wrap="square" lIns="0" tIns="0" rIns="0" bIns="0" rtlCol="0" anchor="ctr"/>
          <a:lstStyle/>
          <a:p>
            <a:pPr indent="0" marL="0">
              <a:buNone/>
            </a:pPr>
            <a:r>
              <a:rPr lang="en-US" sz="1350" b="1" dirty="0">
                <a:solidFill>
                  <a:srgbClr val="232C4B"/>
                </a:solidFill>
                <a:latin typeface="Arial Rounded MT Bold" pitchFamily="34" charset="0"/>
                <a:ea typeface="Arial Rounded MT Bold" pitchFamily="34" charset="-122"/>
                <a:cs typeface="Arial Rounded MT Bold" pitchFamily="34" charset="-120"/>
              </a:rPr>
              <a:t>Reception  </a:t>
            </a:r>
            <a:pPr indent="0" marL="0">
              <a:buNone/>
            </a:pPr>
            <a:r>
              <a:rPr lang="en-US" sz="1350" dirty="0">
                <a:solidFill>
                  <a:srgbClr val="232C4B"/>
                </a:solidFill>
                <a:latin typeface="Calibri" pitchFamily="34" charset="0"/>
                <a:ea typeface="Calibri" pitchFamily="34" charset="-122"/>
                <a:cs typeface="Calibri" pitchFamily="34" charset="-120"/>
              </a:rPr>
              <a:t>Find three pieces of technology and explain each answer.</a:t>
            </a:r>
            <a:endParaRPr lang="en-US" sz="1350" dirty="0"/>
          </a:p>
        </p:txBody>
      </p:sp>
      <p:sp>
        <p:nvSpPr>
          <p:cNvPr id="12" name="lesson step"/>
          <p:cNvSpPr/>
          <p:nvPr/>
        </p:nvSpPr>
        <p:spPr>
          <a:xfrm>
            <a:off x="6537960" y="1828800"/>
            <a:ext cx="2468880" cy="457200"/>
          </a:xfrm>
          <a:prstGeom prst="roundRect">
            <a:avLst>
              <a:gd name="adj" fmla="val 50000"/>
            </a:avLst>
          </a:prstGeom>
          <a:solidFill>
            <a:srgbClr val="FFFDF8"/>
          </a:solidFill>
          <a:ln w="12700">
            <a:solidFill>
              <a:srgbClr val="E7DCC6"/>
            </a:solidFill>
            <a:prstDash val="solid"/>
          </a:ln>
        </p:spPr>
      </p:sp>
      <p:sp>
        <p:nvSpPr>
          <p:cNvPr id="13" name="number"/>
          <p:cNvSpPr/>
          <p:nvPr/>
        </p:nvSpPr>
        <p:spPr>
          <a:xfrm>
            <a:off x="6592824" y="1874520"/>
            <a:ext cx="365760" cy="365760"/>
          </a:xfrm>
          <a:prstGeom prst="ellipse">
            <a:avLst/>
          </a:prstGeom>
          <a:solidFill>
            <a:srgbClr val="E4F3FA"/>
          </a:solidFill>
          <a:ln w="12700">
            <a:solidFill>
              <a:srgbClr val="E4F3FA"/>
            </a:solidFill>
            <a:prstDash val="solid"/>
          </a:ln>
        </p:spPr>
      </p:sp>
      <p:sp>
        <p:nvSpPr>
          <p:cNvPr id="14" name="Text 11"/>
          <p:cNvSpPr txBox="1"/>
          <p:nvPr/>
        </p:nvSpPr>
        <p:spPr>
          <a:xfrm>
            <a:off x="6592824" y="1874520"/>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1</a:t>
            </a:r>
            <a:endParaRPr lang="en-US" sz="1200" dirty="0"/>
          </a:p>
        </p:txBody>
      </p:sp>
      <p:sp>
        <p:nvSpPr>
          <p:cNvPr id="15" name="Text 12"/>
          <p:cNvSpPr txBox="1"/>
          <p:nvPr/>
        </p:nvSpPr>
        <p:spPr>
          <a:xfrm>
            <a:off x="7050024" y="1828800"/>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Say hello</a:t>
            </a:r>
            <a:endParaRPr lang="en-US" sz="1450" dirty="0"/>
          </a:p>
        </p:txBody>
      </p:sp>
      <p:sp>
        <p:nvSpPr>
          <p:cNvPr id="16" name="lesson step"/>
          <p:cNvSpPr/>
          <p:nvPr/>
        </p:nvSpPr>
        <p:spPr>
          <a:xfrm>
            <a:off x="6537960" y="2395728"/>
            <a:ext cx="2468880" cy="457200"/>
          </a:xfrm>
          <a:prstGeom prst="roundRect">
            <a:avLst>
              <a:gd name="adj" fmla="val 50000"/>
            </a:avLst>
          </a:prstGeom>
          <a:solidFill>
            <a:srgbClr val="FFFDF8"/>
          </a:solidFill>
          <a:ln w="12700">
            <a:solidFill>
              <a:srgbClr val="E7DCC6"/>
            </a:solidFill>
            <a:prstDash val="solid"/>
          </a:ln>
        </p:spPr>
      </p:sp>
      <p:sp>
        <p:nvSpPr>
          <p:cNvPr id="17" name="number"/>
          <p:cNvSpPr/>
          <p:nvPr/>
        </p:nvSpPr>
        <p:spPr>
          <a:xfrm>
            <a:off x="6592824" y="2441448"/>
            <a:ext cx="365760" cy="365760"/>
          </a:xfrm>
          <a:prstGeom prst="ellipse">
            <a:avLst/>
          </a:prstGeom>
          <a:solidFill>
            <a:srgbClr val="E4F3FA"/>
          </a:solidFill>
          <a:ln w="12700">
            <a:solidFill>
              <a:srgbClr val="E4F3FA"/>
            </a:solidFill>
            <a:prstDash val="solid"/>
          </a:ln>
        </p:spPr>
      </p:sp>
      <p:sp>
        <p:nvSpPr>
          <p:cNvPr id="18" name="Text 15"/>
          <p:cNvSpPr txBox="1"/>
          <p:nvPr/>
        </p:nvSpPr>
        <p:spPr>
          <a:xfrm>
            <a:off x="6592824" y="2441448"/>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2</a:t>
            </a:r>
            <a:endParaRPr lang="en-US" sz="1200" dirty="0"/>
          </a:p>
        </p:txBody>
      </p:sp>
      <p:sp>
        <p:nvSpPr>
          <p:cNvPr id="19" name="Text 16"/>
          <p:cNvSpPr txBox="1"/>
          <p:nvPr/>
        </p:nvSpPr>
        <p:spPr>
          <a:xfrm>
            <a:off x="7050024" y="2395728"/>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Technology hunt</a:t>
            </a:r>
            <a:endParaRPr lang="en-US" sz="1450" dirty="0"/>
          </a:p>
        </p:txBody>
      </p:sp>
      <p:sp>
        <p:nvSpPr>
          <p:cNvPr id="20" name="lesson step"/>
          <p:cNvSpPr/>
          <p:nvPr/>
        </p:nvSpPr>
        <p:spPr>
          <a:xfrm>
            <a:off x="6537960" y="2962656"/>
            <a:ext cx="2468880" cy="457200"/>
          </a:xfrm>
          <a:prstGeom prst="roundRect">
            <a:avLst>
              <a:gd name="adj" fmla="val 50000"/>
            </a:avLst>
          </a:prstGeom>
          <a:solidFill>
            <a:srgbClr val="FFFDF8"/>
          </a:solidFill>
          <a:ln w="12700">
            <a:solidFill>
              <a:srgbClr val="E7DCC6"/>
            </a:solidFill>
            <a:prstDash val="solid"/>
          </a:ln>
        </p:spPr>
      </p:sp>
      <p:sp>
        <p:nvSpPr>
          <p:cNvPr id="21" name="number"/>
          <p:cNvSpPr/>
          <p:nvPr/>
        </p:nvSpPr>
        <p:spPr>
          <a:xfrm>
            <a:off x="6592824" y="3008376"/>
            <a:ext cx="365760" cy="365760"/>
          </a:xfrm>
          <a:prstGeom prst="ellipse">
            <a:avLst/>
          </a:prstGeom>
          <a:solidFill>
            <a:srgbClr val="E4F3FA"/>
          </a:solidFill>
          <a:ln w="12700">
            <a:solidFill>
              <a:srgbClr val="E4F3FA"/>
            </a:solidFill>
            <a:prstDash val="solid"/>
          </a:ln>
        </p:spPr>
      </p:sp>
      <p:sp>
        <p:nvSpPr>
          <p:cNvPr id="22" name="Text 19"/>
          <p:cNvSpPr txBox="1"/>
          <p:nvPr/>
        </p:nvSpPr>
        <p:spPr>
          <a:xfrm>
            <a:off x="6592824" y="3008376"/>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3</a:t>
            </a:r>
            <a:endParaRPr lang="en-US" sz="1200" dirty="0"/>
          </a:p>
        </p:txBody>
      </p:sp>
      <p:sp>
        <p:nvSpPr>
          <p:cNvPr id="23" name="Text 20"/>
          <p:cNvSpPr txBox="1"/>
          <p:nvPr/>
        </p:nvSpPr>
        <p:spPr>
          <a:xfrm>
            <a:off x="7050024" y="2962656"/>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Watch together</a:t>
            </a:r>
            <a:endParaRPr lang="en-US" sz="1450" dirty="0"/>
          </a:p>
        </p:txBody>
      </p:sp>
      <p:sp>
        <p:nvSpPr>
          <p:cNvPr id="24" name="lesson step"/>
          <p:cNvSpPr/>
          <p:nvPr/>
        </p:nvSpPr>
        <p:spPr>
          <a:xfrm>
            <a:off x="6537960" y="3529584"/>
            <a:ext cx="2468880" cy="457200"/>
          </a:xfrm>
          <a:prstGeom prst="roundRect">
            <a:avLst>
              <a:gd name="adj" fmla="val 50000"/>
            </a:avLst>
          </a:prstGeom>
          <a:solidFill>
            <a:srgbClr val="FFFDF8"/>
          </a:solidFill>
          <a:ln w="12700">
            <a:solidFill>
              <a:srgbClr val="E7DCC6"/>
            </a:solidFill>
            <a:prstDash val="solid"/>
          </a:ln>
        </p:spPr>
      </p:sp>
      <p:sp>
        <p:nvSpPr>
          <p:cNvPr id="25" name="number"/>
          <p:cNvSpPr/>
          <p:nvPr/>
        </p:nvSpPr>
        <p:spPr>
          <a:xfrm>
            <a:off x="6592824" y="3575304"/>
            <a:ext cx="365760" cy="365760"/>
          </a:xfrm>
          <a:prstGeom prst="ellipse">
            <a:avLst/>
          </a:prstGeom>
          <a:solidFill>
            <a:srgbClr val="E4F3FA"/>
          </a:solidFill>
          <a:ln w="12700">
            <a:solidFill>
              <a:srgbClr val="E4F3FA"/>
            </a:solidFill>
            <a:prstDash val="solid"/>
          </a:ln>
        </p:spPr>
      </p:sp>
      <p:sp>
        <p:nvSpPr>
          <p:cNvPr id="26" name="Text 23"/>
          <p:cNvSpPr txBox="1"/>
          <p:nvPr/>
        </p:nvSpPr>
        <p:spPr>
          <a:xfrm>
            <a:off x="6592824" y="3575304"/>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4</a:t>
            </a:r>
            <a:endParaRPr lang="en-US" sz="1200" dirty="0"/>
          </a:p>
        </p:txBody>
      </p:sp>
      <p:sp>
        <p:nvSpPr>
          <p:cNvPr id="27" name="Text 24"/>
          <p:cNvSpPr txBox="1"/>
          <p:nvPr/>
        </p:nvSpPr>
        <p:spPr>
          <a:xfrm>
            <a:off x="7050024" y="3529584"/>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Where does it go?</a:t>
            </a:r>
            <a:endParaRPr lang="en-US" sz="1450" dirty="0"/>
          </a:p>
        </p:txBody>
      </p:sp>
      <p:sp>
        <p:nvSpPr>
          <p:cNvPr id="28" name="lesson step"/>
          <p:cNvSpPr/>
          <p:nvPr/>
        </p:nvSpPr>
        <p:spPr>
          <a:xfrm>
            <a:off x="9144000" y="1828800"/>
            <a:ext cx="2468880" cy="457200"/>
          </a:xfrm>
          <a:prstGeom prst="roundRect">
            <a:avLst>
              <a:gd name="adj" fmla="val 50000"/>
            </a:avLst>
          </a:prstGeom>
          <a:solidFill>
            <a:srgbClr val="FFFDF8"/>
          </a:solidFill>
          <a:ln w="12700">
            <a:solidFill>
              <a:srgbClr val="E7DCC6"/>
            </a:solidFill>
            <a:prstDash val="solid"/>
          </a:ln>
        </p:spPr>
      </p:sp>
      <p:sp>
        <p:nvSpPr>
          <p:cNvPr id="29" name="number"/>
          <p:cNvSpPr/>
          <p:nvPr/>
        </p:nvSpPr>
        <p:spPr>
          <a:xfrm>
            <a:off x="9198864" y="1874520"/>
            <a:ext cx="365760" cy="365760"/>
          </a:xfrm>
          <a:prstGeom prst="ellipse">
            <a:avLst/>
          </a:prstGeom>
          <a:solidFill>
            <a:srgbClr val="E4F3FA"/>
          </a:solidFill>
          <a:ln w="12700">
            <a:solidFill>
              <a:srgbClr val="E4F3FA"/>
            </a:solidFill>
            <a:prstDash val="solid"/>
          </a:ln>
        </p:spPr>
      </p:sp>
      <p:sp>
        <p:nvSpPr>
          <p:cNvPr id="30" name="Text 27"/>
          <p:cNvSpPr txBox="1"/>
          <p:nvPr/>
        </p:nvSpPr>
        <p:spPr>
          <a:xfrm>
            <a:off x="9198864" y="1874520"/>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5</a:t>
            </a:r>
            <a:endParaRPr lang="en-US" sz="1200" dirty="0"/>
          </a:p>
        </p:txBody>
      </p:sp>
      <p:sp>
        <p:nvSpPr>
          <p:cNvPr id="31" name="Text 28"/>
          <p:cNvSpPr txBox="1"/>
          <p:nvPr/>
        </p:nvSpPr>
        <p:spPr>
          <a:xfrm>
            <a:off x="9656064" y="1828800"/>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Ryan’s choice</a:t>
            </a:r>
            <a:endParaRPr lang="en-US" sz="1450" dirty="0"/>
          </a:p>
        </p:txBody>
      </p:sp>
      <p:sp>
        <p:nvSpPr>
          <p:cNvPr id="32" name="lesson step"/>
          <p:cNvSpPr/>
          <p:nvPr/>
        </p:nvSpPr>
        <p:spPr>
          <a:xfrm>
            <a:off x="9144000" y="2395728"/>
            <a:ext cx="2468880" cy="457200"/>
          </a:xfrm>
          <a:prstGeom prst="roundRect">
            <a:avLst>
              <a:gd name="adj" fmla="val 50000"/>
            </a:avLst>
          </a:prstGeom>
          <a:solidFill>
            <a:srgbClr val="FFFDF8"/>
          </a:solidFill>
          <a:ln w="12700">
            <a:solidFill>
              <a:srgbClr val="E7DCC6"/>
            </a:solidFill>
            <a:prstDash val="solid"/>
          </a:ln>
        </p:spPr>
      </p:sp>
      <p:sp>
        <p:nvSpPr>
          <p:cNvPr id="33" name="number"/>
          <p:cNvSpPr/>
          <p:nvPr/>
        </p:nvSpPr>
        <p:spPr>
          <a:xfrm>
            <a:off x="9198864" y="2441448"/>
            <a:ext cx="365760" cy="365760"/>
          </a:xfrm>
          <a:prstGeom prst="ellipse">
            <a:avLst/>
          </a:prstGeom>
          <a:solidFill>
            <a:srgbClr val="E4F3FA"/>
          </a:solidFill>
          <a:ln w="12700">
            <a:solidFill>
              <a:srgbClr val="E4F3FA"/>
            </a:solidFill>
            <a:prstDash val="solid"/>
          </a:ln>
        </p:spPr>
      </p:sp>
      <p:sp>
        <p:nvSpPr>
          <p:cNvPr id="34" name="Text 31"/>
          <p:cNvSpPr txBox="1"/>
          <p:nvPr/>
        </p:nvSpPr>
        <p:spPr>
          <a:xfrm>
            <a:off x="9198864" y="2441448"/>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6</a:t>
            </a:r>
            <a:endParaRPr lang="en-US" sz="1200" dirty="0"/>
          </a:p>
        </p:txBody>
      </p:sp>
      <p:sp>
        <p:nvSpPr>
          <p:cNvPr id="35" name="Text 32"/>
          <p:cNvSpPr txBox="1"/>
          <p:nvPr/>
        </p:nvSpPr>
        <p:spPr>
          <a:xfrm>
            <a:off x="9656064" y="2395728"/>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Gentle hands</a:t>
            </a:r>
            <a:endParaRPr lang="en-US" sz="1450" dirty="0"/>
          </a:p>
        </p:txBody>
      </p:sp>
      <p:sp>
        <p:nvSpPr>
          <p:cNvPr id="36" name="lesson step"/>
          <p:cNvSpPr/>
          <p:nvPr/>
        </p:nvSpPr>
        <p:spPr>
          <a:xfrm>
            <a:off x="9144000" y="2962656"/>
            <a:ext cx="2468880" cy="457200"/>
          </a:xfrm>
          <a:prstGeom prst="roundRect">
            <a:avLst>
              <a:gd name="adj" fmla="val 50000"/>
            </a:avLst>
          </a:prstGeom>
          <a:solidFill>
            <a:srgbClr val="BAA8E6"/>
          </a:solidFill>
          <a:ln w="12700">
            <a:solidFill>
              <a:srgbClr val="BAA8E6"/>
            </a:solidFill>
            <a:prstDash val="solid"/>
          </a:ln>
        </p:spPr>
      </p:sp>
      <p:sp>
        <p:nvSpPr>
          <p:cNvPr id="37" name="number"/>
          <p:cNvSpPr/>
          <p:nvPr/>
        </p:nvSpPr>
        <p:spPr>
          <a:xfrm>
            <a:off x="9198864" y="3008376"/>
            <a:ext cx="365760" cy="365760"/>
          </a:xfrm>
          <a:prstGeom prst="ellipse">
            <a:avLst/>
          </a:prstGeom>
          <a:solidFill>
            <a:srgbClr val="FFFDF8"/>
          </a:solidFill>
          <a:ln w="12700">
            <a:solidFill>
              <a:srgbClr val="FFFDF8"/>
            </a:solidFill>
            <a:prstDash val="solid"/>
          </a:ln>
        </p:spPr>
      </p:sp>
      <p:sp>
        <p:nvSpPr>
          <p:cNvPr id="38" name="Text 35"/>
          <p:cNvSpPr txBox="1"/>
          <p:nvPr/>
        </p:nvSpPr>
        <p:spPr>
          <a:xfrm>
            <a:off x="9198864" y="3008376"/>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7</a:t>
            </a:r>
            <a:endParaRPr lang="en-US" sz="1200" dirty="0"/>
          </a:p>
        </p:txBody>
      </p:sp>
      <p:sp>
        <p:nvSpPr>
          <p:cNvPr id="39" name="Text 36"/>
          <p:cNvSpPr txBox="1"/>
          <p:nvPr/>
        </p:nvSpPr>
        <p:spPr>
          <a:xfrm>
            <a:off x="9656064" y="2962656"/>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Goodbye</a:t>
            </a:r>
            <a:endParaRPr lang="en-US" sz="1450" dirty="0"/>
          </a:p>
        </p:txBody>
      </p:sp>
      <p:sp>
        <p:nvSpPr>
          <p:cNvPr id="40" name="lesson step"/>
          <p:cNvSpPr/>
          <p:nvPr/>
        </p:nvSpPr>
        <p:spPr>
          <a:xfrm>
            <a:off x="9144000" y="3529584"/>
            <a:ext cx="2468880" cy="457200"/>
          </a:xfrm>
          <a:prstGeom prst="roundRect">
            <a:avLst>
              <a:gd name="adj" fmla="val 50000"/>
            </a:avLst>
          </a:prstGeom>
          <a:solidFill>
            <a:srgbClr val="FFFDF8"/>
          </a:solidFill>
          <a:ln w="12700">
            <a:solidFill>
              <a:srgbClr val="E7DCC6"/>
            </a:solidFill>
            <a:prstDash val="solid"/>
          </a:ln>
        </p:spPr>
      </p:sp>
      <p:sp>
        <p:nvSpPr>
          <p:cNvPr id="41" name="number"/>
          <p:cNvSpPr/>
          <p:nvPr/>
        </p:nvSpPr>
        <p:spPr>
          <a:xfrm>
            <a:off x="9198864" y="3575304"/>
            <a:ext cx="365760" cy="365760"/>
          </a:xfrm>
          <a:prstGeom prst="ellipse">
            <a:avLst/>
          </a:prstGeom>
          <a:solidFill>
            <a:srgbClr val="E4F3FA"/>
          </a:solidFill>
          <a:ln w="12700">
            <a:solidFill>
              <a:srgbClr val="E4F3FA"/>
            </a:solidFill>
            <a:prstDash val="solid"/>
          </a:ln>
        </p:spPr>
      </p:sp>
      <p:sp>
        <p:nvSpPr>
          <p:cNvPr id="42" name="Text 39"/>
          <p:cNvSpPr txBox="1"/>
          <p:nvPr/>
        </p:nvSpPr>
        <p:spPr>
          <a:xfrm>
            <a:off x="9198864" y="3575304"/>
            <a:ext cx="365760" cy="365760"/>
          </a:xfrm>
          <a:prstGeom prst="rect">
            <a:avLst/>
          </a:prstGeom>
          <a:noFill/>
          <a:ln/>
        </p:spPr>
        <p:txBody>
          <a:bodyPr wrap="square" lIns="0" tIns="0" rIns="0" bIns="0" rtlCol="0" anchor="ctr"/>
          <a:lstStyle/>
          <a:p>
            <a:pPr algn="ctr" indent="0" marL="0">
              <a:buNone/>
            </a:pPr>
            <a:r>
              <a:rPr lang="en-US" sz="1200" dirty="0">
                <a:solidFill>
                  <a:srgbClr val="232C4B"/>
                </a:solidFill>
                <a:latin typeface="Arial Rounded MT Bold" pitchFamily="34" charset="0"/>
                <a:ea typeface="Arial Rounded MT Bold" pitchFamily="34" charset="-122"/>
                <a:cs typeface="Arial Rounded MT Bold" pitchFamily="34" charset="-120"/>
              </a:rPr>
              <a:t>8</a:t>
            </a:r>
            <a:endParaRPr lang="en-US" sz="1200" dirty="0"/>
          </a:p>
        </p:txBody>
      </p:sp>
      <p:sp>
        <p:nvSpPr>
          <p:cNvPr id="43" name="Text 40"/>
          <p:cNvSpPr txBox="1"/>
          <p:nvPr/>
        </p:nvSpPr>
        <p:spPr>
          <a:xfrm>
            <a:off x="9656064" y="3529584"/>
            <a:ext cx="1920240" cy="457200"/>
          </a:xfrm>
          <a:prstGeom prst="rect">
            <a:avLst/>
          </a:prstGeom>
          <a:noFill/>
          <a:ln/>
        </p:spPr>
        <p:txBody>
          <a:bodyPr wrap="square" lIns="0" tIns="0" rIns="0" bIns="0" rtlCol="0" anchor="ctr"/>
          <a:lstStyle/>
          <a:p>
            <a:pPr indent="0" marL="0">
              <a:buNone/>
            </a:pPr>
            <a:r>
              <a:rPr lang="en-US" sz="1450" dirty="0">
                <a:solidFill>
                  <a:srgbClr val="232C4B"/>
                </a:solidFill>
                <a:latin typeface="Arial Rounded MT Bold" pitchFamily="34" charset="0"/>
                <a:ea typeface="Arial Rounded MT Bold" pitchFamily="34" charset="-122"/>
                <a:cs typeface="Arial Rounded MT Bold" pitchFamily="34" charset="-120"/>
              </a:rPr>
              <a:t>Our promise</a:t>
            </a:r>
            <a:endParaRPr lang="en-US" sz="1450" dirty="0"/>
          </a:p>
        </p:txBody>
      </p:sp>
      <p:sp>
        <p:nvSpPr>
          <p:cNvPr id="44" name="step 7 note"/>
          <p:cNvSpPr/>
          <p:nvPr/>
        </p:nvSpPr>
        <p:spPr>
          <a:xfrm>
            <a:off x="6537960" y="4251960"/>
            <a:ext cx="5120640" cy="1965960"/>
          </a:xfrm>
          <a:prstGeom prst="roundRect">
            <a:avLst>
              <a:gd name="adj" fmla="val 14884"/>
            </a:avLst>
          </a:prstGeom>
          <a:solidFill>
            <a:srgbClr val="EFEAFB"/>
          </a:solidFill>
          <a:ln w="12700">
            <a:solidFill>
              <a:srgbClr val="EFEAFB"/>
            </a:solidFill>
            <a:prstDash val="solid"/>
          </a:ln>
          <a:effectLst>
            <a:outerShdw sx="100000" sy="100000" kx="0" ky="0" algn="bl" rotWithShape="0" blurRad="177800" dist="50800" dir="5400000">
              <a:srgbClr val="232C4B">
                <a:alpha val="10000"/>
              </a:srgbClr>
            </a:outerShdw>
          </a:effectLst>
        </p:spPr>
      </p:sp>
      <p:sp>
        <p:nvSpPr>
          <p:cNvPr id="45" name="Text 42"/>
          <p:cNvSpPr txBox="1"/>
          <p:nvPr/>
        </p:nvSpPr>
        <p:spPr>
          <a:xfrm>
            <a:off x="6812280" y="4434840"/>
            <a:ext cx="3291840" cy="274320"/>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STEP 7 · GOODBYE</a:t>
            </a:r>
            <a:endParaRPr lang="en-US" sz="1100" dirty="0"/>
          </a:p>
        </p:txBody>
      </p:sp>
      <p:sp>
        <p:nvSpPr>
          <p:cNvPr id="46" name="Text 43"/>
          <p:cNvSpPr txBox="1"/>
          <p:nvPr/>
        </p:nvSpPr>
        <p:spPr>
          <a:xfrm>
            <a:off x="6812280" y="4754880"/>
            <a:ext cx="3429000" cy="1280160"/>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Teachers note that Dilon and the value friends don’t exist like we do, which is why we say bye.</a:t>
            </a:r>
            <a:endParaRPr lang="en-US" sz="1700" dirty="0"/>
          </a:p>
        </p:txBody>
      </p:sp>
      <p:pic>
        <p:nvPicPr>
          <p:cNvPr id="47" name="Dilon waving goodbye" descr="Digital Citizen Dilon, a cartoon dalmatian">    </p:cNvPr>
          <p:cNvPicPr>
            <a:picLocks noChangeAspect="1"/>
          </p:cNvPicPr>
          <p:nvPr/>
        </p:nvPicPr>
        <p:blipFill>
          <a:blip r:embed="rId2"/>
          <a:stretch>
            <a:fillRect/>
          </a:stretch>
        </p:blipFill>
        <p:spPr>
          <a:xfrm>
            <a:off x="10332720" y="4434840"/>
            <a:ext cx="1534363" cy="1645920"/>
          </a:xfrm>
          <a:prstGeom prst="rect">
            <a:avLst/>
          </a:prstGeom>
        </p:spPr>
      </p:pic>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top tag"/>
          <p:cNvSpPr/>
          <p:nvPr/>
        </p:nvSpPr>
        <p:spPr>
          <a:xfrm>
            <a:off x="548640" y="384048"/>
            <a:ext cx="2665476" cy="384048"/>
          </a:xfrm>
          <a:prstGeom prst="roundRect">
            <a:avLst>
              <a:gd name="adj" fmla="val 50000"/>
            </a:avLst>
          </a:prstGeom>
          <a:solidFill>
            <a:srgbClr val="E4F3FA"/>
          </a:solidFill>
          <a:ln w="12700">
            <a:solidFill>
              <a:srgbClr val="E4F3FA"/>
            </a:solidFill>
            <a:prstDash val="solid"/>
          </a:ln>
        </p:spPr>
      </p:sp>
      <p:sp>
        <p:nvSpPr>
          <p:cNvPr id="3" name="Text 1"/>
          <p:cNvSpPr txBox="1"/>
          <p:nvPr/>
        </p:nvSpPr>
        <p:spPr>
          <a:xfrm>
            <a:off x="548640" y="384048"/>
            <a:ext cx="266547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5 · WATCH TOGETHER</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The screen is one short moment</a:t>
            </a:r>
            <a:endParaRPr lang="en-US" sz="3600" dirty="0"/>
          </a:p>
        </p:txBody>
      </p:sp>
      <p:sp>
        <p:nvSpPr>
          <p:cNvPr id="5" name="tv frame"/>
          <p:cNvSpPr/>
          <p:nvPr/>
        </p:nvSpPr>
        <p:spPr>
          <a:xfrm>
            <a:off x="548640" y="1783080"/>
            <a:ext cx="7635240" cy="4434840"/>
          </a:xfrm>
          <a:prstGeom prst="roundRect">
            <a:avLst>
              <a:gd name="adj" fmla="val 8247"/>
            </a:avLst>
          </a:prstGeom>
          <a:solidFill>
            <a:srgbClr val="232C4B"/>
          </a:solidFill>
          <a:ln w="12700">
            <a:solidFill>
              <a:srgbClr val="232C4B"/>
            </a:solidFill>
            <a:prstDash val="solid"/>
          </a:ln>
          <a:effectLst>
            <a:outerShdw sx="100000" sy="100000" kx="0" ky="0" algn="bl" rotWithShape="0" blurRad="177800" dist="50800" dir="5400000">
              <a:srgbClr val="232C4B">
                <a:alpha val="10000"/>
              </a:srgbClr>
            </a:outerShdw>
          </a:effectLst>
        </p:spPr>
      </p:sp>
      <p:pic>
        <p:nvPicPr>
          <p:cNvPr id="3" name="Dilon lesson video">
            <a:hlinkClick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777240" y="2011680"/>
            <a:ext cx="7178040" cy="4037076"/>
          </a:xfrm>
          <a:prstGeom prst="rect">
            <a:avLst/>
          </a:prstGeom>
        </p:spPr>
      </p:pic>
      <p:sp>
        <p:nvSpPr>
          <p:cNvPr id="7" name="listen for"/>
          <p:cNvSpPr/>
          <p:nvPr/>
        </p:nvSpPr>
        <p:spPr>
          <a:xfrm>
            <a:off x="8503920" y="1783080"/>
            <a:ext cx="3154680" cy="3017520"/>
          </a:xfrm>
          <a:prstGeom prst="roundRect">
            <a:avLst>
              <a:gd name="adj" fmla="val 9697"/>
            </a:avLst>
          </a:prstGeom>
          <a:solidFill>
            <a:srgbClr val="FDF1CB"/>
          </a:solidFill>
          <a:ln w="12700">
            <a:solidFill>
              <a:srgbClr val="FDF1CB"/>
            </a:solidFill>
            <a:prstDash val="solid"/>
          </a:ln>
          <a:effectLst>
            <a:outerShdw sx="100000" sy="100000" kx="0" ky="0" algn="bl" rotWithShape="0" blurRad="177800" dist="50800" dir="5400000">
              <a:srgbClr val="232C4B">
                <a:alpha val="10000"/>
              </a:srgbClr>
            </a:outerShdw>
          </a:effectLst>
        </p:spPr>
      </p:sp>
      <p:sp>
        <p:nvSpPr>
          <p:cNvPr id="8" name="Text 5"/>
          <p:cNvSpPr txBox="1"/>
          <p:nvPr/>
        </p:nvSpPr>
        <p:spPr>
          <a:xfrm>
            <a:off x="8732520" y="1965960"/>
            <a:ext cx="2743200" cy="36576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Listen for</a:t>
            </a:r>
            <a:endParaRPr lang="en-US" sz="1800" dirty="0"/>
          </a:p>
        </p:txBody>
      </p:sp>
      <p:sp>
        <p:nvSpPr>
          <p:cNvPr id="9" name="Text 6"/>
          <p:cNvSpPr txBox="1"/>
          <p:nvPr/>
        </p:nvSpPr>
        <p:spPr>
          <a:xfrm>
            <a:off x="8732520" y="2423160"/>
            <a:ext cx="2743200" cy="1463040"/>
          </a:xfrm>
          <a:prstGeom prst="rect">
            <a:avLst/>
          </a:prstGeom>
          <a:noFill/>
          <a:ln/>
        </p:spPr>
        <p:txBody>
          <a:bodyPr wrap="square" lIns="0" tIns="0" rIns="0" bIns="0" rtlCol="0" anchor="t"/>
          <a:lstStyle/>
          <a:p>
            <a:pPr marL="342900" indent="-342900">
              <a:spcAft>
                <a:spcPts val="600"/>
              </a:spcAft>
              <a:buSzPct val="100000"/>
              <a:buChar char="•"/>
            </a:pPr>
            <a:r>
              <a:rPr lang="en-US" sz="1600" dirty="0">
                <a:solidFill>
                  <a:srgbClr val="232C4B"/>
                </a:solidFill>
                <a:latin typeface="Calibri" pitchFamily="34" charset="0"/>
                <a:ea typeface="Calibri" pitchFamily="34" charset="-122"/>
                <a:cs typeface="Calibri" pitchFamily="34" charset="-120"/>
              </a:rPr>
              <a:t>Dilon asks a question</a:t>
            </a:r>
            <a:endParaRPr lang="en-US" sz="1600" dirty="0"/>
          </a:p>
          <a:p>
            <a:pPr marL="342900" indent="-342900">
              <a:spcAft>
                <a:spcPts val="600"/>
              </a:spcAft>
              <a:buSzPct val="100000"/>
              <a:buChar char="•"/>
            </a:pPr>
            <a:r>
              <a:rPr lang="en-US" sz="1600" dirty="0">
                <a:solidFill>
                  <a:srgbClr val="232C4B"/>
                </a:solidFill>
                <a:latin typeface="Calibri" pitchFamily="34" charset="0"/>
                <a:ea typeface="Calibri" pitchFamily="34" charset="-122"/>
                <a:cs typeface="Calibri" pitchFamily="34" charset="-120"/>
              </a:rPr>
              <a:t>Ryan answers with his value</a:t>
            </a:r>
            <a:endParaRPr lang="en-US" sz="1600" dirty="0"/>
          </a:p>
          <a:p>
            <a:pPr marL="342900" indent="-342900">
              <a:spcAft>
                <a:spcPts val="600"/>
              </a:spcAft>
              <a:buSzPct val="100000"/>
              <a:buChar char="•"/>
            </a:pPr>
            <a:r>
              <a:rPr lang="en-US" sz="1600" dirty="0">
                <a:solidFill>
                  <a:srgbClr val="232C4B"/>
                </a:solidFill>
                <a:latin typeface="Calibri" pitchFamily="34" charset="0"/>
                <a:ea typeface="Calibri" pitchFamily="34" charset="-122"/>
                <a:cs typeface="Calibri" pitchFamily="34" charset="-120"/>
              </a:rPr>
              <a:t>iPads have a home</a:t>
            </a:r>
            <a:endParaRPr lang="en-US" sz="1600" dirty="0"/>
          </a:p>
        </p:txBody>
      </p:sp>
      <p:sp>
        <p:nvSpPr>
          <p:cNvPr id="10" name="Text 7"/>
          <p:cNvSpPr txBox="1"/>
          <p:nvPr/>
        </p:nvSpPr>
        <p:spPr>
          <a:xfrm>
            <a:off x="8732520" y="3977640"/>
            <a:ext cx="2743200" cy="685800"/>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iPad care, with Dilon and Responsible Ryan · 0:58</a:t>
            </a:r>
            <a:endParaRPr lang="en-US" sz="1300" dirty="0"/>
          </a:p>
        </p:txBody>
      </p:sp>
      <p:pic>
        <p:nvPicPr>
          <p:cNvPr id="11" name="f-dilon" descr="Digital Citizen Dilon">    </p:cNvPr>
          <p:cNvPicPr>
            <a:picLocks noChangeAspect="1"/>
          </p:cNvPicPr>
          <p:nvPr/>
        </p:nvPicPr>
        <p:blipFill>
          <a:blip r:embed="rId4"/>
          <a:stretch>
            <a:fillRect/>
          </a:stretch>
        </p:blipFill>
        <p:spPr>
          <a:xfrm>
            <a:off x="9418320" y="4983480"/>
            <a:ext cx="1188720" cy="1188720"/>
          </a:xfrm>
          <a:prstGeom prst="rect">
            <a:avLst/>
          </a:prstGeom>
        </p:spPr>
      </p:pic>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top tag"/>
          <p:cNvSpPr/>
          <p:nvPr/>
        </p:nvSpPr>
        <p:spPr>
          <a:xfrm>
            <a:off x="548640" y="384048"/>
            <a:ext cx="2953512" cy="384048"/>
          </a:xfrm>
          <a:prstGeom prst="roundRect">
            <a:avLst>
              <a:gd name="adj" fmla="val 50000"/>
            </a:avLst>
          </a:prstGeom>
          <a:solidFill>
            <a:srgbClr val="E4F3FA"/>
          </a:solidFill>
          <a:ln w="12700">
            <a:solidFill>
              <a:srgbClr val="E4F3FA"/>
            </a:solidFill>
            <a:prstDash val="solid"/>
          </a:ln>
        </p:spPr>
      </p:sp>
      <p:sp>
        <p:nvSpPr>
          <p:cNvPr id="3" name="Text 1"/>
          <p:cNvSpPr txBox="1"/>
          <p:nvPr/>
        </p:nvSpPr>
        <p:spPr>
          <a:xfrm>
            <a:off x="548640" y="384048"/>
            <a:ext cx="2953512"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5 · CHILDREN’S VOICES</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Classroom voices and revised wording</a:t>
            </a:r>
            <a:endParaRPr lang="en-US" sz="3600" dirty="0"/>
          </a:p>
        </p:txBody>
      </p:sp>
      <p:sp>
        <p:nvSpPr>
          <p:cNvPr id="5" name="quote bubble"/>
          <p:cNvSpPr/>
          <p:nvPr/>
        </p:nvSpPr>
        <p:spPr>
          <a:xfrm>
            <a:off x="548640" y="1783080"/>
            <a:ext cx="6675120" cy="1115568"/>
          </a:xfrm>
          <a:prstGeom prst="roundRect">
            <a:avLst>
              <a:gd name="adj" fmla="val 26230"/>
            </a:avLst>
          </a:prstGeom>
          <a:solidFill>
            <a:srgbClr val="FDF1CB"/>
          </a:solidFill>
          <a:ln w="12700">
            <a:solidFill>
              <a:srgbClr val="FDF1CB"/>
            </a:solidFill>
            <a:prstDash val="solid"/>
          </a:ln>
          <a:effectLst>
            <a:outerShdw sx="100000" sy="100000" kx="0" ky="0" algn="bl" rotWithShape="0" blurRad="177800" dist="50800" dir="5400000">
              <a:srgbClr val="232C4B">
                <a:alpha val="10000"/>
              </a:srgbClr>
            </a:outerShdw>
          </a:effectLst>
        </p:spPr>
      </p:sp>
      <p:sp>
        <p:nvSpPr>
          <p:cNvPr id="6" name="bubble dot"/>
          <p:cNvSpPr/>
          <p:nvPr/>
        </p:nvSpPr>
        <p:spPr>
          <a:xfrm>
            <a:off x="384048" y="2697480"/>
            <a:ext cx="237744" cy="237744"/>
          </a:xfrm>
          <a:prstGeom prst="ellipse">
            <a:avLst/>
          </a:prstGeom>
          <a:solidFill>
            <a:srgbClr val="FDF1CB"/>
          </a:solidFill>
          <a:ln w="12700">
            <a:solidFill>
              <a:srgbClr val="FDF1CB"/>
            </a:solidFill>
            <a:prstDash val="solid"/>
          </a:ln>
        </p:spPr>
      </p:sp>
      <p:sp>
        <p:nvSpPr>
          <p:cNvPr id="7" name="Text 5"/>
          <p:cNvSpPr txBox="1"/>
          <p:nvPr/>
        </p:nvSpPr>
        <p:spPr>
          <a:xfrm>
            <a:off x="777240" y="1783080"/>
            <a:ext cx="4069080" cy="1115568"/>
          </a:xfrm>
          <a:prstGeom prst="rect">
            <a:avLst/>
          </a:prstGeom>
          <a:noFill/>
          <a:ln/>
        </p:spPr>
        <p:txBody>
          <a:bodyPr wrap="square" lIns="0" tIns="0" rIns="0" bIns="0" rtlCol="0" anchor="ctr"/>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“I remember Dilon from last year!”</a:t>
            </a:r>
            <a:endParaRPr lang="en-US" sz="1550" dirty="0"/>
          </a:p>
        </p:txBody>
      </p:sp>
      <p:sp>
        <p:nvSpPr>
          <p:cNvPr id="8" name="Text 6"/>
          <p:cNvSpPr txBox="1"/>
          <p:nvPr/>
        </p:nvSpPr>
        <p:spPr>
          <a:xfrm>
            <a:off x="5029200" y="1783080"/>
            <a:ext cx="2057400" cy="1115568"/>
          </a:xfrm>
          <a:prstGeom prst="rect">
            <a:avLst/>
          </a:prstGeom>
          <a:noFill/>
          <a:ln/>
        </p:spPr>
        <p:txBody>
          <a:bodyPr wrap="square" lIns="0" tIns="0" rIns="0" bIns="0" rtlCol="0" anchor="ctr"/>
          <a:lstStyle/>
          <a:p>
            <a:pPr indent="0" marL="0">
              <a:buNone/>
            </a:pPr>
            <a:r>
              <a:rPr lang="en-US" sz="1250" dirty="0">
                <a:solidFill>
                  <a:srgbClr val="5A6280"/>
                </a:solidFill>
                <a:latin typeface="Calibri" pitchFamily="34" charset="0"/>
                <a:ea typeface="Calibri" pitchFamily="34" charset="-122"/>
                <a:cs typeface="Calibri" pitchFamily="34" charset="-120"/>
              </a:rPr>
              <a:t>A Reception child, launching Digital Citizenship Week. Last year, they were in Nursery.</a:t>
            </a:r>
            <a:endParaRPr lang="en-US" sz="1250" dirty="0"/>
          </a:p>
        </p:txBody>
      </p:sp>
      <p:sp>
        <p:nvSpPr>
          <p:cNvPr id="9" name="quote bubble"/>
          <p:cNvSpPr/>
          <p:nvPr/>
        </p:nvSpPr>
        <p:spPr>
          <a:xfrm>
            <a:off x="548640" y="3063240"/>
            <a:ext cx="6675120" cy="1115568"/>
          </a:xfrm>
          <a:prstGeom prst="roundRect">
            <a:avLst>
              <a:gd name="adj" fmla="val 26230"/>
            </a:avLst>
          </a:prstGeom>
          <a:solidFill>
            <a:srgbClr val="E4F3FA"/>
          </a:solidFill>
          <a:ln w="12700">
            <a:solidFill>
              <a:srgbClr val="E4F3FA"/>
            </a:solidFill>
            <a:prstDash val="solid"/>
          </a:ln>
          <a:effectLst>
            <a:outerShdw sx="100000" sy="100000" kx="0" ky="0" algn="bl" rotWithShape="0" blurRad="177800" dist="50800" dir="5400000">
              <a:srgbClr val="232C4B">
                <a:alpha val="10000"/>
              </a:srgbClr>
            </a:outerShdw>
          </a:effectLst>
        </p:spPr>
      </p:sp>
      <p:sp>
        <p:nvSpPr>
          <p:cNvPr id="10" name="bubble dot"/>
          <p:cNvSpPr/>
          <p:nvPr/>
        </p:nvSpPr>
        <p:spPr>
          <a:xfrm>
            <a:off x="384048" y="3977640"/>
            <a:ext cx="237744" cy="237744"/>
          </a:xfrm>
          <a:prstGeom prst="ellipse">
            <a:avLst/>
          </a:prstGeom>
          <a:solidFill>
            <a:srgbClr val="E4F3FA"/>
          </a:solidFill>
          <a:ln w="12700">
            <a:solidFill>
              <a:srgbClr val="E4F3FA"/>
            </a:solidFill>
            <a:prstDash val="solid"/>
          </a:ln>
        </p:spPr>
      </p:sp>
      <p:sp>
        <p:nvSpPr>
          <p:cNvPr id="11" name="Text 9"/>
          <p:cNvSpPr txBox="1"/>
          <p:nvPr/>
        </p:nvSpPr>
        <p:spPr>
          <a:xfrm>
            <a:off x="777240" y="3063240"/>
            <a:ext cx="4069080" cy="1115568"/>
          </a:xfrm>
          <a:prstGeom prst="rect">
            <a:avLst/>
          </a:prstGeom>
          <a:noFill/>
          <a:ln/>
        </p:spPr>
        <p:txBody>
          <a:bodyPr wrap="square" lIns="0" tIns="0" rIns="0" bIns="0" rtlCol="0" anchor="ctr"/>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“We don’t want to lose Dilon’s technology.”</a:t>
            </a:r>
            <a:endParaRPr lang="en-US" sz="1550" dirty="0"/>
          </a:p>
        </p:txBody>
      </p:sp>
      <p:sp>
        <p:nvSpPr>
          <p:cNvPr id="12" name="Text 10"/>
          <p:cNvSpPr txBox="1"/>
          <p:nvPr/>
        </p:nvSpPr>
        <p:spPr>
          <a:xfrm>
            <a:off x="5029200" y="3063240"/>
            <a:ext cx="2057400" cy="1115568"/>
          </a:xfrm>
          <a:prstGeom prst="rect">
            <a:avLst/>
          </a:prstGeom>
          <a:noFill/>
          <a:ln/>
        </p:spPr>
        <p:txBody>
          <a:bodyPr wrap="square" lIns="0" tIns="0" rIns="0" bIns="0" rtlCol="0" anchor="ctr"/>
          <a:lstStyle/>
          <a:p>
            <a:pPr indent="0" marL="0">
              <a:buNone/>
            </a:pPr>
            <a:r>
              <a:rPr lang="en-US" sz="1250" dirty="0">
                <a:solidFill>
                  <a:srgbClr val="5A6280"/>
                </a:solidFill>
                <a:latin typeface="Calibri" pitchFamily="34" charset="0"/>
                <a:ea typeface="Calibri" pitchFamily="34" charset="-122"/>
                <a:cs typeface="Calibri" pitchFamily="34" charset="-120"/>
              </a:rPr>
              <a:t>Revised adult phrase. “Let’s put it back so everyone can find it.”</a:t>
            </a:r>
            <a:endParaRPr lang="en-US" sz="1250" dirty="0"/>
          </a:p>
        </p:txBody>
      </p:sp>
      <p:sp>
        <p:nvSpPr>
          <p:cNvPr id="13" name="quote bubble"/>
          <p:cNvSpPr/>
          <p:nvPr/>
        </p:nvSpPr>
        <p:spPr>
          <a:xfrm>
            <a:off x="548640" y="4343400"/>
            <a:ext cx="6675120" cy="1115568"/>
          </a:xfrm>
          <a:prstGeom prst="roundRect">
            <a:avLst>
              <a:gd name="adj" fmla="val 26230"/>
            </a:avLst>
          </a:prstGeom>
          <a:solidFill>
            <a:srgbClr val="FDE5DC"/>
          </a:solidFill>
          <a:ln w="12700">
            <a:solidFill>
              <a:srgbClr val="FDE5DC"/>
            </a:solidFill>
            <a:prstDash val="solid"/>
          </a:ln>
          <a:effectLst>
            <a:outerShdw sx="100000" sy="100000" kx="0" ky="0" algn="bl" rotWithShape="0" blurRad="177800" dist="50800" dir="5400000">
              <a:srgbClr val="232C4B">
                <a:alpha val="10000"/>
              </a:srgbClr>
            </a:outerShdw>
          </a:effectLst>
        </p:spPr>
      </p:sp>
      <p:sp>
        <p:nvSpPr>
          <p:cNvPr id="14" name="bubble dot"/>
          <p:cNvSpPr/>
          <p:nvPr/>
        </p:nvSpPr>
        <p:spPr>
          <a:xfrm>
            <a:off x="384048" y="5257800"/>
            <a:ext cx="237744" cy="237744"/>
          </a:xfrm>
          <a:prstGeom prst="ellipse">
            <a:avLst/>
          </a:prstGeom>
          <a:solidFill>
            <a:srgbClr val="FDE5DC"/>
          </a:solidFill>
          <a:ln w="12700">
            <a:solidFill>
              <a:srgbClr val="FDE5DC"/>
            </a:solidFill>
            <a:prstDash val="solid"/>
          </a:ln>
        </p:spPr>
      </p:sp>
      <p:sp>
        <p:nvSpPr>
          <p:cNvPr id="15" name="Text 13"/>
          <p:cNvSpPr txBox="1"/>
          <p:nvPr/>
        </p:nvSpPr>
        <p:spPr>
          <a:xfrm>
            <a:off x="777240" y="4343400"/>
            <a:ext cx="4069080" cy="1115568"/>
          </a:xfrm>
          <a:prstGeom prst="rect">
            <a:avLst/>
          </a:prstGeom>
          <a:noFill/>
          <a:ln/>
        </p:spPr>
        <p:txBody>
          <a:bodyPr wrap="square" lIns="0" tIns="0" rIns="0" bIns="0" rtlCol="0" anchor="ctr"/>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Back to Dilon.</a:t>
            </a:r>
            <a:endParaRPr lang="en-US" sz="1550" dirty="0"/>
          </a:p>
        </p:txBody>
      </p:sp>
      <p:sp>
        <p:nvSpPr>
          <p:cNvPr id="16" name="Text 14"/>
          <p:cNvSpPr txBox="1"/>
          <p:nvPr/>
        </p:nvSpPr>
        <p:spPr>
          <a:xfrm>
            <a:off x="5029200" y="4343400"/>
            <a:ext cx="2057400" cy="1115568"/>
          </a:xfrm>
          <a:prstGeom prst="rect">
            <a:avLst/>
          </a:prstGeom>
          <a:noFill/>
          <a:ln/>
        </p:spPr>
        <p:txBody>
          <a:bodyPr wrap="square" lIns="0" tIns="0" rIns="0" bIns="0" rtlCol="0" anchor="ctr"/>
          <a:lstStyle/>
          <a:p>
            <a:pPr indent="0" marL="0">
              <a:buNone/>
            </a:pPr>
            <a:r>
              <a:rPr lang="en-US" sz="1250" dirty="0">
                <a:solidFill>
                  <a:srgbClr val="5A6280"/>
                </a:solidFill>
                <a:latin typeface="Calibri" pitchFamily="34" charset="0"/>
                <a:ea typeface="Calibri" pitchFamily="34" charset="-122"/>
                <a:cs typeface="Calibri" pitchFamily="34" charset="-120"/>
              </a:rPr>
              <a:t>A child carried a Beebot from the carpet to the tech station to return it to Dilon.</a:t>
            </a:r>
            <a:endParaRPr lang="en-US" sz="1250" dirty="0"/>
          </a:p>
        </p:txBody>
      </p:sp>
      <p:sp>
        <p:nvSpPr>
          <p:cNvPr id="17" name="Text 15"/>
          <p:cNvSpPr txBox="1"/>
          <p:nvPr/>
        </p:nvSpPr>
        <p:spPr>
          <a:xfrm>
            <a:off x="548640" y="5715000"/>
            <a:ext cx="6675120" cy="457200"/>
          </a:xfrm>
          <a:prstGeom prst="rect">
            <a:avLst/>
          </a:prstGeom>
          <a:noFill/>
          <a:ln/>
        </p:spPr>
        <p:txBody>
          <a:bodyPr wrap="square" lIns="0" tIns="0" rIns="0" bIns="0" rtlCol="0" anchor="t"/>
          <a:lstStyle/>
          <a:p>
            <a:pPr indent="0" marL="0">
              <a:buNone/>
            </a:pPr>
            <a:r>
              <a:rPr lang="en-US" sz="1500" b="1" dirty="0">
                <a:solidFill>
                  <a:srgbClr val="232C4B"/>
                </a:solidFill>
                <a:latin typeface="Calibri" pitchFamily="34" charset="0"/>
                <a:ea typeface="Calibri" pitchFamily="34" charset="-122"/>
                <a:cs typeface="Calibri" pitchFamily="34" charset="-120"/>
              </a:rPr>
              <a:t>The other values friends have songs. Dilon didn’t, so I wasn’t sure he would connect.</a:t>
            </a:r>
            <a:endParaRPr lang="en-US" sz="1500" dirty="0"/>
          </a:p>
        </p:txBody>
      </p:sp>
      <p:sp>
        <p:nvSpPr>
          <p:cNvPr id="18" name="plush card"/>
          <p:cNvSpPr/>
          <p:nvPr/>
        </p:nvSpPr>
        <p:spPr>
          <a:xfrm>
            <a:off x="7589520" y="1783080"/>
            <a:ext cx="4069080" cy="4434840"/>
          </a:xfrm>
          <a:prstGeom prst="roundRect">
            <a:avLst>
              <a:gd name="adj" fmla="val 7191"/>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19" name="Photo: the Dilon plush" descr="A teacher holding the Dilon plush in front of the class">    </p:cNvPr>
          <p:cNvPicPr>
            <a:picLocks noChangeAspect="1"/>
          </p:cNvPicPr>
          <p:nvPr/>
        </p:nvPicPr>
        <p:blipFill>
          <a:blip r:embed="rId1"/>
          <a:stretch>
            <a:fillRect/>
          </a:stretch>
        </p:blipFill>
        <p:spPr>
          <a:xfrm>
            <a:off x="7818120" y="1993392"/>
            <a:ext cx="3611880" cy="2735178"/>
          </a:xfrm>
          <a:prstGeom prst="rect">
            <a:avLst/>
          </a:prstGeom>
        </p:spPr>
      </p:pic>
      <p:sp>
        <p:nvSpPr>
          <p:cNvPr id="20" name="Text 17"/>
          <p:cNvSpPr txBox="1"/>
          <p:nvPr/>
        </p:nvSpPr>
        <p:spPr>
          <a:xfrm>
            <a:off x="7863840" y="4828032"/>
            <a:ext cx="3566160" cy="36576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Dilon’s station</a:t>
            </a:r>
            <a:endParaRPr lang="en-US" sz="1800" dirty="0"/>
          </a:p>
        </p:txBody>
      </p:sp>
      <p:sp>
        <p:nvSpPr>
          <p:cNvPr id="21" name="Text 18"/>
          <p:cNvSpPr txBox="1"/>
          <p:nvPr/>
        </p:nvSpPr>
        <p:spPr>
          <a:xfrm>
            <a:off x="7863840" y="5212080"/>
            <a:ext cx="3566160" cy="960120"/>
          </a:xfrm>
          <a:prstGeom prst="rect">
            <a:avLst/>
          </a:prstGeom>
          <a:noFill/>
          <a:ln/>
        </p:spPr>
        <p:txBody>
          <a:bodyPr wrap="square" lIns="0" tIns="0" rIns="0" bIns="0" rtlCol="0" anchor="t"/>
          <a:lstStyle/>
          <a:p>
            <a:pPr indent="0" marL="0">
              <a:buNone/>
            </a:pPr>
            <a:r>
              <a:rPr lang="en-US" sz="1400" i="1" dirty="0">
                <a:solidFill>
                  <a:srgbClr val="232C4B"/>
                </a:solidFill>
                <a:latin typeface="Calibri" pitchFamily="34" charset="0"/>
                <a:ea typeface="Calibri" pitchFamily="34" charset="-122"/>
                <a:cs typeface="Calibri" pitchFamily="34" charset="-120"/>
              </a:rPr>
              <a:t>“The most analog object in the room becomes their way into the most abstract ideas they will ever have to navigate.”</a:t>
            </a:r>
            <a:endParaRPr lang="en-US" sz="14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top tag"/>
          <p:cNvSpPr/>
          <p:nvPr/>
        </p:nvSpPr>
        <p:spPr>
          <a:xfrm>
            <a:off x="548640" y="384048"/>
            <a:ext cx="2665476" cy="384048"/>
          </a:xfrm>
          <a:prstGeom prst="roundRect">
            <a:avLst>
              <a:gd name="adj" fmla="val 50000"/>
            </a:avLst>
          </a:prstGeom>
          <a:solidFill>
            <a:srgbClr val="E7F0DF"/>
          </a:solidFill>
          <a:ln w="12700">
            <a:solidFill>
              <a:srgbClr val="E7F0DF"/>
            </a:solidFill>
            <a:prstDash val="solid"/>
          </a:ln>
        </p:spPr>
      </p:sp>
      <p:sp>
        <p:nvSpPr>
          <p:cNvPr id="3" name="Text 1"/>
          <p:cNvSpPr txBox="1"/>
          <p:nvPr/>
        </p:nvSpPr>
        <p:spPr>
          <a:xfrm>
            <a:off x="548640" y="384048"/>
            <a:ext cx="266547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6 · NEST TO YEAR 2</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15–18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One message, rebuilt for each age</a:t>
            </a:r>
            <a:endParaRPr lang="en-US" sz="3600" dirty="0"/>
          </a:p>
        </p:txBody>
      </p:sp>
      <p:sp>
        <p:nvSpPr>
          <p:cNvPr id="7" name="band card"/>
          <p:cNvSpPr/>
          <p:nvPr/>
        </p:nvSpPr>
        <p:spPr>
          <a:xfrm>
            <a:off x="548640" y="1783080"/>
            <a:ext cx="2651760" cy="4069080"/>
          </a:xfrm>
          <a:prstGeom prst="roundRect">
            <a:avLst>
              <a:gd name="adj" fmla="val 11034"/>
            </a:avLst>
          </a:prstGeom>
          <a:solidFill>
            <a:srgbClr val="E4F3FA"/>
          </a:solidFill>
          <a:ln w="12700">
            <a:solidFill>
              <a:srgbClr val="E4F3FA"/>
            </a:solidFill>
            <a:prstDash val="solid"/>
          </a:ln>
          <a:effectLst>
            <a:outerShdw sx="100000" sy="100000" kx="0" ky="0" algn="bl" rotWithShape="0" blurRad="177800" dist="50800" dir="5400000">
              <a:srgbClr val="232C4B">
                <a:alpha val="10000"/>
              </a:srgbClr>
            </a:outerShdw>
          </a:effectLst>
        </p:spPr>
      </p:sp>
      <p:sp>
        <p:nvSpPr>
          <p:cNvPr id="8" name="Text 6"/>
          <p:cNvSpPr txBox="1"/>
          <p:nvPr/>
        </p:nvSpPr>
        <p:spPr>
          <a:xfrm>
            <a:off x="749808" y="1938528"/>
            <a:ext cx="228600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Nest &amp; Nursery</a:t>
            </a:r>
            <a:endParaRPr lang="en-US" sz="1900" dirty="0"/>
          </a:p>
        </p:txBody>
      </p:sp>
      <p:sp>
        <p:nvSpPr>
          <p:cNvPr id="9" name="Text 7"/>
          <p:cNvSpPr txBox="1"/>
          <p:nvPr/>
        </p:nvSpPr>
        <p:spPr>
          <a:xfrm>
            <a:off x="749808" y="2340864"/>
            <a:ext cx="2286000" cy="237744"/>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AGES 2–3</a:t>
            </a:r>
            <a:endParaRPr lang="en-US" sz="1100" dirty="0"/>
          </a:p>
        </p:txBody>
      </p:sp>
      <p:sp>
        <p:nvSpPr>
          <p:cNvPr id="10" name="Text 8"/>
          <p:cNvSpPr txBox="1"/>
          <p:nvPr/>
        </p:nvSpPr>
        <p:spPr>
          <a:xfrm>
            <a:off x="749808" y="2697480"/>
            <a:ext cx="2286000" cy="1188720"/>
          </a:xfrm>
          <a:prstGeom prst="rect">
            <a:avLst/>
          </a:prstGeom>
          <a:noFill/>
          <a:ln/>
        </p:spPr>
        <p:txBody>
          <a:bodyPr wrap="square" lIns="0" tIns="0" rIns="0" bIns="0" rtlCol="0" anchor="t"/>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What is technology, and how do we use it safely with our bodies?</a:t>
            </a:r>
            <a:endParaRPr lang="en-US" sz="1550" dirty="0"/>
          </a:p>
        </p:txBody>
      </p:sp>
      <p:sp>
        <p:nvSpPr>
          <p:cNvPr id="11" name="AI thread"/>
          <p:cNvSpPr/>
          <p:nvPr/>
        </p:nvSpPr>
        <p:spPr>
          <a:xfrm>
            <a:off x="685800" y="3977640"/>
            <a:ext cx="2377440" cy="1737360"/>
          </a:xfrm>
          <a:prstGeom prst="roundRect">
            <a:avLst>
              <a:gd name="adj" fmla="val 12632"/>
            </a:avLst>
          </a:prstGeom>
          <a:solidFill>
            <a:srgbClr val="FFFDF8"/>
          </a:solidFill>
          <a:ln w="12700">
            <a:solidFill>
              <a:srgbClr val="FFFDF8"/>
            </a:solidFill>
            <a:prstDash val="solid"/>
          </a:ln>
        </p:spPr>
      </p:sp>
      <p:sp>
        <p:nvSpPr>
          <p:cNvPr id="12" name="Text 10"/>
          <p:cNvSpPr txBox="1"/>
          <p:nvPr/>
        </p:nvSpPr>
        <p:spPr>
          <a:xfrm>
            <a:off x="841248" y="4096512"/>
            <a:ext cx="2103120" cy="237744"/>
          </a:xfrm>
          <a:prstGeom prst="rect">
            <a:avLst/>
          </a:prstGeom>
          <a:noFill/>
          <a:ln/>
        </p:spPr>
        <p:txBody>
          <a:bodyPr wrap="square" lIns="0" tIns="0" rIns="0" bIns="0" rtlCol="0" anchor="t"/>
          <a:lstStyle/>
          <a:p>
            <a:pPr indent="0" marL="0">
              <a:buNone/>
            </a:pPr>
            <a:r>
              <a:rPr lang="en-US" sz="1050" b="1" spc="150" kern="0" dirty="0">
                <a:solidFill>
                  <a:srgbClr val="8A73CF"/>
                </a:solidFill>
                <a:latin typeface="Calibri" pitchFamily="34" charset="0"/>
                <a:ea typeface="Calibri" pitchFamily="34" charset="-122"/>
                <a:cs typeface="Calibri" pitchFamily="34" charset="-120"/>
              </a:rPr>
              <a:t>THE AI THREAD</a:t>
            </a:r>
            <a:endParaRPr lang="en-US" sz="1050" dirty="0"/>
          </a:p>
        </p:txBody>
      </p:sp>
      <p:sp>
        <p:nvSpPr>
          <p:cNvPr id="13" name="Text 11"/>
          <p:cNvSpPr txBox="1"/>
          <p:nvPr/>
        </p:nvSpPr>
        <p:spPr>
          <a:xfrm>
            <a:off x="841248" y="4370832"/>
            <a:ext cx="2103120" cy="128016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Machines are made by people. Dilon is pretend, so we wave goodbye when he goes.</a:t>
            </a:r>
            <a:endParaRPr lang="en-US" sz="1350" dirty="0"/>
          </a:p>
        </p:txBody>
      </p:sp>
      <p:sp>
        <p:nvSpPr>
          <p:cNvPr id="14" name="band card"/>
          <p:cNvSpPr/>
          <p:nvPr/>
        </p:nvSpPr>
        <p:spPr>
          <a:xfrm>
            <a:off x="3355848" y="1783080"/>
            <a:ext cx="2651760" cy="4069080"/>
          </a:xfrm>
          <a:prstGeom prst="roundRect">
            <a:avLst>
              <a:gd name="adj" fmla="val 11034"/>
            </a:avLst>
          </a:prstGeom>
          <a:solidFill>
            <a:srgbClr val="FDF1CB"/>
          </a:solidFill>
          <a:ln w="12700">
            <a:solidFill>
              <a:srgbClr val="FDF1CB"/>
            </a:solidFill>
            <a:prstDash val="solid"/>
          </a:ln>
          <a:effectLst>
            <a:outerShdw sx="100000" sy="100000" kx="0" ky="0" algn="bl" rotWithShape="0" blurRad="177800" dist="50800" dir="5400000">
              <a:srgbClr val="232C4B">
                <a:alpha val="10000"/>
              </a:srgbClr>
            </a:outerShdw>
          </a:effectLst>
        </p:spPr>
      </p:sp>
      <p:sp>
        <p:nvSpPr>
          <p:cNvPr id="15" name="Text 13"/>
          <p:cNvSpPr txBox="1"/>
          <p:nvPr/>
        </p:nvSpPr>
        <p:spPr>
          <a:xfrm>
            <a:off x="3557016" y="1938528"/>
            <a:ext cx="228600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Reception</a:t>
            </a:r>
            <a:endParaRPr lang="en-US" sz="1900" dirty="0"/>
          </a:p>
        </p:txBody>
      </p:sp>
      <p:sp>
        <p:nvSpPr>
          <p:cNvPr id="16" name="Text 14"/>
          <p:cNvSpPr txBox="1"/>
          <p:nvPr/>
        </p:nvSpPr>
        <p:spPr>
          <a:xfrm>
            <a:off x="3557016" y="2340864"/>
            <a:ext cx="2286000" cy="237744"/>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AGES 4–5</a:t>
            </a:r>
            <a:endParaRPr lang="en-US" sz="1100" dirty="0"/>
          </a:p>
        </p:txBody>
      </p:sp>
      <p:sp>
        <p:nvSpPr>
          <p:cNvPr id="17" name="Text 15"/>
          <p:cNvSpPr txBox="1"/>
          <p:nvPr/>
        </p:nvSpPr>
        <p:spPr>
          <a:xfrm>
            <a:off x="3557016" y="2697480"/>
            <a:ext cx="2286000" cy="1188720"/>
          </a:xfrm>
          <a:prstGeom prst="rect">
            <a:avLst/>
          </a:prstGeom>
          <a:noFill/>
          <a:ln/>
        </p:spPr>
        <p:txBody>
          <a:bodyPr wrap="square" lIns="0" tIns="0" rIns="0" bIns="0" rtlCol="0" anchor="t"/>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Technology is anywhere. How do we notice it?</a:t>
            </a:r>
            <a:endParaRPr lang="en-US" sz="1550" dirty="0"/>
          </a:p>
        </p:txBody>
      </p:sp>
      <p:sp>
        <p:nvSpPr>
          <p:cNvPr id="18" name="AI thread"/>
          <p:cNvSpPr/>
          <p:nvPr/>
        </p:nvSpPr>
        <p:spPr>
          <a:xfrm>
            <a:off x="3493008" y="3977640"/>
            <a:ext cx="2377440" cy="1737360"/>
          </a:xfrm>
          <a:prstGeom prst="roundRect">
            <a:avLst>
              <a:gd name="adj" fmla="val 12632"/>
            </a:avLst>
          </a:prstGeom>
          <a:solidFill>
            <a:srgbClr val="FFFDF8"/>
          </a:solidFill>
          <a:ln w="12700">
            <a:solidFill>
              <a:srgbClr val="FFFDF8"/>
            </a:solidFill>
            <a:prstDash val="solid"/>
          </a:ln>
        </p:spPr>
      </p:sp>
      <p:sp>
        <p:nvSpPr>
          <p:cNvPr id="19" name="Text 17"/>
          <p:cNvSpPr txBox="1"/>
          <p:nvPr/>
        </p:nvSpPr>
        <p:spPr>
          <a:xfrm>
            <a:off x="3648456" y="4096512"/>
            <a:ext cx="2103120" cy="237744"/>
          </a:xfrm>
          <a:prstGeom prst="rect">
            <a:avLst/>
          </a:prstGeom>
          <a:noFill/>
          <a:ln/>
        </p:spPr>
        <p:txBody>
          <a:bodyPr wrap="square" lIns="0" tIns="0" rIns="0" bIns="0" rtlCol="0" anchor="t"/>
          <a:lstStyle/>
          <a:p>
            <a:pPr indent="0" marL="0">
              <a:buNone/>
            </a:pPr>
            <a:r>
              <a:rPr lang="en-US" sz="1050" b="1" spc="150" kern="0" dirty="0">
                <a:solidFill>
                  <a:srgbClr val="8A73CF"/>
                </a:solidFill>
                <a:latin typeface="Calibri" pitchFamily="34" charset="0"/>
                <a:ea typeface="Calibri" pitchFamily="34" charset="-122"/>
                <a:cs typeface="Calibri" pitchFamily="34" charset="-120"/>
              </a:rPr>
              <a:t>THE AI THREAD</a:t>
            </a:r>
            <a:endParaRPr lang="en-US" sz="1050" dirty="0"/>
          </a:p>
        </p:txBody>
      </p:sp>
      <p:sp>
        <p:nvSpPr>
          <p:cNvPr id="20" name="Text 18"/>
          <p:cNvSpPr txBox="1"/>
          <p:nvPr/>
        </p:nvSpPr>
        <p:spPr>
          <a:xfrm>
            <a:off x="3648456" y="4370832"/>
            <a:ext cx="2103120" cy="128016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Some technology listens or watches. What can it hear and see, and who made it?</a:t>
            </a:r>
            <a:endParaRPr lang="en-US" sz="1350" dirty="0"/>
          </a:p>
        </p:txBody>
      </p:sp>
      <p:sp>
        <p:nvSpPr>
          <p:cNvPr id="21" name="band card"/>
          <p:cNvSpPr/>
          <p:nvPr/>
        </p:nvSpPr>
        <p:spPr>
          <a:xfrm>
            <a:off x="6163056" y="1783080"/>
            <a:ext cx="2651760" cy="4069080"/>
          </a:xfrm>
          <a:prstGeom prst="roundRect">
            <a:avLst>
              <a:gd name="adj" fmla="val 11034"/>
            </a:avLst>
          </a:prstGeom>
          <a:solidFill>
            <a:srgbClr val="FDE5DC"/>
          </a:solidFill>
          <a:ln w="12700">
            <a:solidFill>
              <a:srgbClr val="FDE5DC"/>
            </a:solidFill>
            <a:prstDash val="solid"/>
          </a:ln>
          <a:effectLst>
            <a:outerShdw sx="100000" sy="100000" kx="0" ky="0" algn="bl" rotWithShape="0" blurRad="177800" dist="50800" dir="5400000">
              <a:srgbClr val="232C4B">
                <a:alpha val="10000"/>
              </a:srgbClr>
            </a:outerShdw>
          </a:effectLst>
        </p:spPr>
      </p:sp>
      <p:sp>
        <p:nvSpPr>
          <p:cNvPr id="22" name="Text 20"/>
          <p:cNvSpPr txBox="1"/>
          <p:nvPr/>
        </p:nvSpPr>
        <p:spPr>
          <a:xfrm>
            <a:off x="6364224" y="1938528"/>
            <a:ext cx="228600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Year 1</a:t>
            </a:r>
            <a:endParaRPr lang="en-US" sz="1900" dirty="0"/>
          </a:p>
        </p:txBody>
      </p:sp>
      <p:sp>
        <p:nvSpPr>
          <p:cNvPr id="23" name="Text 21"/>
          <p:cNvSpPr txBox="1"/>
          <p:nvPr/>
        </p:nvSpPr>
        <p:spPr>
          <a:xfrm>
            <a:off x="6364224" y="2340864"/>
            <a:ext cx="2286000" cy="237744"/>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AGES 5–6</a:t>
            </a:r>
            <a:endParaRPr lang="en-US" sz="1100" dirty="0"/>
          </a:p>
        </p:txBody>
      </p:sp>
      <p:sp>
        <p:nvSpPr>
          <p:cNvPr id="24" name="Text 22"/>
          <p:cNvSpPr txBox="1"/>
          <p:nvPr/>
        </p:nvSpPr>
        <p:spPr>
          <a:xfrm>
            <a:off x="6364224" y="2697480"/>
            <a:ext cx="2286000" cy="1188720"/>
          </a:xfrm>
          <a:prstGeom prst="rect">
            <a:avLst/>
          </a:prstGeom>
          <a:noFill/>
          <a:ln/>
        </p:spPr>
        <p:txBody>
          <a:bodyPr wrap="square" lIns="0" tIns="0" rIns="0" bIns="0" rtlCol="0" anchor="t"/>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Apps are part of technology and a digital world.</a:t>
            </a:r>
            <a:endParaRPr lang="en-US" sz="1550" dirty="0"/>
          </a:p>
        </p:txBody>
      </p:sp>
      <p:sp>
        <p:nvSpPr>
          <p:cNvPr id="25" name="AI thread"/>
          <p:cNvSpPr/>
          <p:nvPr/>
        </p:nvSpPr>
        <p:spPr>
          <a:xfrm>
            <a:off x="6300216" y="3977640"/>
            <a:ext cx="2377440" cy="1737360"/>
          </a:xfrm>
          <a:prstGeom prst="roundRect">
            <a:avLst>
              <a:gd name="adj" fmla="val 12632"/>
            </a:avLst>
          </a:prstGeom>
          <a:solidFill>
            <a:srgbClr val="FFFDF8"/>
          </a:solidFill>
          <a:ln w="12700">
            <a:solidFill>
              <a:srgbClr val="FFFDF8"/>
            </a:solidFill>
            <a:prstDash val="solid"/>
          </a:ln>
        </p:spPr>
      </p:sp>
      <p:sp>
        <p:nvSpPr>
          <p:cNvPr id="26" name="Text 24"/>
          <p:cNvSpPr txBox="1"/>
          <p:nvPr/>
        </p:nvSpPr>
        <p:spPr>
          <a:xfrm>
            <a:off x="6455664" y="4096512"/>
            <a:ext cx="2103120" cy="237744"/>
          </a:xfrm>
          <a:prstGeom prst="rect">
            <a:avLst/>
          </a:prstGeom>
          <a:noFill/>
          <a:ln/>
        </p:spPr>
        <p:txBody>
          <a:bodyPr wrap="square" lIns="0" tIns="0" rIns="0" bIns="0" rtlCol="0" anchor="t"/>
          <a:lstStyle/>
          <a:p>
            <a:pPr indent="0" marL="0">
              <a:buNone/>
            </a:pPr>
            <a:r>
              <a:rPr lang="en-US" sz="1050" b="1" spc="150" kern="0" dirty="0">
                <a:solidFill>
                  <a:srgbClr val="8A73CF"/>
                </a:solidFill>
                <a:latin typeface="Calibri" pitchFamily="34" charset="0"/>
                <a:ea typeface="Calibri" pitchFamily="34" charset="-122"/>
                <a:cs typeface="Calibri" pitchFamily="34" charset="-120"/>
              </a:rPr>
              <a:t>THE AI THREAD</a:t>
            </a:r>
            <a:endParaRPr lang="en-US" sz="1050" dirty="0"/>
          </a:p>
        </p:txBody>
      </p:sp>
      <p:sp>
        <p:nvSpPr>
          <p:cNvPr id="27" name="Text 25"/>
          <p:cNvSpPr txBox="1"/>
          <p:nvPr/>
        </p:nvSpPr>
        <p:spPr>
          <a:xfrm>
            <a:off x="6455664" y="4370832"/>
            <a:ext cx="2103120" cy="128016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Apps can suggest and guess. Who made the choice: me, a grown-up or the app?</a:t>
            </a:r>
            <a:endParaRPr lang="en-US" sz="1350" dirty="0"/>
          </a:p>
        </p:txBody>
      </p:sp>
      <p:sp>
        <p:nvSpPr>
          <p:cNvPr id="28" name="band card"/>
          <p:cNvSpPr/>
          <p:nvPr/>
        </p:nvSpPr>
        <p:spPr>
          <a:xfrm>
            <a:off x="8970264" y="1783080"/>
            <a:ext cx="2651760" cy="4069080"/>
          </a:xfrm>
          <a:prstGeom prst="roundRect">
            <a:avLst>
              <a:gd name="adj" fmla="val 11034"/>
            </a:avLst>
          </a:prstGeom>
          <a:solidFill>
            <a:srgbClr val="E7F0DF"/>
          </a:solidFill>
          <a:ln w="12700">
            <a:solidFill>
              <a:srgbClr val="E7F0DF"/>
            </a:solidFill>
            <a:prstDash val="solid"/>
          </a:ln>
          <a:effectLst>
            <a:outerShdw sx="100000" sy="100000" kx="0" ky="0" algn="bl" rotWithShape="0" blurRad="177800" dist="50800" dir="5400000">
              <a:srgbClr val="232C4B">
                <a:alpha val="10000"/>
              </a:srgbClr>
            </a:outerShdw>
          </a:effectLst>
        </p:spPr>
      </p:sp>
      <p:sp>
        <p:nvSpPr>
          <p:cNvPr id="29" name="Text 27"/>
          <p:cNvSpPr txBox="1"/>
          <p:nvPr/>
        </p:nvSpPr>
        <p:spPr>
          <a:xfrm>
            <a:off x="9171432" y="1938528"/>
            <a:ext cx="228600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Year 2</a:t>
            </a:r>
            <a:endParaRPr lang="en-US" sz="1900" dirty="0"/>
          </a:p>
        </p:txBody>
      </p:sp>
      <p:sp>
        <p:nvSpPr>
          <p:cNvPr id="30" name="Text 28"/>
          <p:cNvSpPr txBox="1"/>
          <p:nvPr/>
        </p:nvSpPr>
        <p:spPr>
          <a:xfrm>
            <a:off x="9171432" y="2340864"/>
            <a:ext cx="2286000" cy="237744"/>
          </a:xfrm>
          <a:prstGeom prst="rect">
            <a:avLst/>
          </a:prstGeom>
          <a:noFill/>
          <a:ln/>
        </p:spPr>
        <p:txBody>
          <a:bodyPr wrap="square" lIns="0" tIns="0" rIns="0" bIns="0" rtlCol="0" anchor="t"/>
          <a:lstStyle/>
          <a:p>
            <a:pPr indent="0" marL="0">
              <a:buNone/>
            </a:pPr>
            <a:r>
              <a:rPr lang="en-US" sz="1100" b="1" spc="150" kern="0" dirty="0">
                <a:solidFill>
                  <a:srgbClr val="5A6280"/>
                </a:solidFill>
                <a:latin typeface="Calibri" pitchFamily="34" charset="0"/>
                <a:ea typeface="Calibri" pitchFamily="34" charset="-122"/>
                <a:cs typeface="Calibri" pitchFamily="34" charset="-120"/>
              </a:rPr>
              <a:t>AGES 6–7</a:t>
            </a:r>
            <a:endParaRPr lang="en-US" sz="1100" dirty="0"/>
          </a:p>
        </p:txBody>
      </p:sp>
      <p:sp>
        <p:nvSpPr>
          <p:cNvPr id="31" name="Text 29"/>
          <p:cNvSpPr txBox="1"/>
          <p:nvPr/>
        </p:nvSpPr>
        <p:spPr>
          <a:xfrm>
            <a:off x="9171432" y="2697480"/>
            <a:ext cx="2286000" cy="1188720"/>
          </a:xfrm>
          <a:prstGeom prst="rect">
            <a:avLst/>
          </a:prstGeom>
          <a:noFill/>
          <a:ln/>
        </p:spPr>
        <p:txBody>
          <a:bodyPr wrap="square" lIns="0" tIns="0" rIns="0" bIns="0" rtlCol="0" anchor="t"/>
          <a:lstStyle/>
          <a:p>
            <a:pPr indent="0" marL="0">
              <a:buNone/>
            </a:pPr>
            <a:r>
              <a:rPr lang="en-US" sz="1550" dirty="0">
                <a:solidFill>
                  <a:srgbClr val="232C4B"/>
                </a:solidFill>
                <a:latin typeface="Arial Rounded MT Bold" pitchFamily="34" charset="0"/>
                <a:ea typeface="Arial Rounded MT Bold" pitchFamily="34" charset="-122"/>
                <a:cs typeface="Arial Rounded MT Bold" pitchFamily="34" charset="-120"/>
              </a:rPr>
              <a:t>How do we use technology to be respectful and kind, including with ideas?</a:t>
            </a:r>
            <a:endParaRPr lang="en-US" sz="1550" dirty="0"/>
          </a:p>
        </p:txBody>
      </p:sp>
      <p:sp>
        <p:nvSpPr>
          <p:cNvPr id="32" name="AI thread"/>
          <p:cNvSpPr/>
          <p:nvPr/>
        </p:nvSpPr>
        <p:spPr>
          <a:xfrm>
            <a:off x="9107424" y="3977640"/>
            <a:ext cx="2377440" cy="1737360"/>
          </a:xfrm>
          <a:prstGeom prst="roundRect">
            <a:avLst>
              <a:gd name="adj" fmla="val 12632"/>
            </a:avLst>
          </a:prstGeom>
          <a:solidFill>
            <a:srgbClr val="FFFDF8"/>
          </a:solidFill>
          <a:ln w="12700">
            <a:solidFill>
              <a:srgbClr val="FFFDF8"/>
            </a:solidFill>
            <a:prstDash val="solid"/>
          </a:ln>
        </p:spPr>
      </p:sp>
      <p:sp>
        <p:nvSpPr>
          <p:cNvPr id="33" name="Text 31"/>
          <p:cNvSpPr txBox="1"/>
          <p:nvPr/>
        </p:nvSpPr>
        <p:spPr>
          <a:xfrm>
            <a:off x="9262872" y="4096512"/>
            <a:ext cx="2103120" cy="237744"/>
          </a:xfrm>
          <a:prstGeom prst="rect">
            <a:avLst/>
          </a:prstGeom>
          <a:noFill/>
          <a:ln/>
        </p:spPr>
        <p:txBody>
          <a:bodyPr wrap="square" lIns="0" tIns="0" rIns="0" bIns="0" rtlCol="0" anchor="t"/>
          <a:lstStyle/>
          <a:p>
            <a:pPr indent="0" marL="0">
              <a:buNone/>
            </a:pPr>
            <a:r>
              <a:rPr lang="en-US" sz="1050" b="1" spc="150" kern="0" dirty="0">
                <a:solidFill>
                  <a:srgbClr val="8A73CF"/>
                </a:solidFill>
                <a:latin typeface="Calibri" pitchFamily="34" charset="0"/>
                <a:ea typeface="Calibri" pitchFamily="34" charset="-122"/>
                <a:cs typeface="Calibri" pitchFamily="34" charset="-120"/>
              </a:rPr>
              <a:t>THE AI THREAD</a:t>
            </a:r>
            <a:endParaRPr lang="en-US" sz="1050" dirty="0"/>
          </a:p>
        </p:txBody>
      </p:sp>
      <p:sp>
        <p:nvSpPr>
          <p:cNvPr id="34" name="Text 32"/>
          <p:cNvSpPr txBox="1"/>
          <p:nvPr/>
        </p:nvSpPr>
        <p:spPr>
          <a:xfrm>
            <a:off x="9262872" y="4370832"/>
            <a:ext cx="2103120" cy="128016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When a machine helps make a picture or an idea, we still say who made what, and we check it.</a:t>
            </a:r>
            <a:endParaRPr lang="en-US" sz="1350" dirty="0"/>
          </a:p>
        </p:txBody>
      </p:sp>
      <p:sp>
        <p:nvSpPr>
          <p:cNvPr id="35" name="Text 33"/>
          <p:cNvSpPr txBox="1"/>
          <p:nvPr/>
        </p:nvSpPr>
        <p:spPr>
          <a:xfrm>
            <a:off x="548640" y="5943600"/>
            <a:ext cx="11064240" cy="365760"/>
          </a:xfrm>
          <a:prstGeom prst="rect">
            <a:avLst/>
          </a:prstGeom>
          <a:noFill/>
          <a:ln/>
        </p:spPr>
        <p:txBody>
          <a:bodyPr wrap="square" lIns="0" tIns="0" rIns="0" bIns="0" rtlCol="0" anchor="t"/>
          <a:lstStyle/>
          <a:p>
            <a:pPr indent="0" marL="0">
              <a:buNone/>
            </a:pPr>
            <a:r>
              <a:rPr lang="en-US" sz="1600" b="1" dirty="0">
                <a:solidFill>
                  <a:srgbClr val="232C4B"/>
                </a:solidFill>
                <a:latin typeface="Calibri" pitchFamily="34" charset="0"/>
                <a:ea typeface="Calibri" pitchFamily="34" charset="-122"/>
                <a:cs typeface="Calibri" pitchFamily="34" charset="-120"/>
              </a:rPr>
              <a:t>Six scaffolded lessons per age group carry the same values. No child uses generative AI.</a:t>
            </a:r>
            <a:endParaRPr lang="en-US" sz="1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top tag"/>
          <p:cNvSpPr/>
          <p:nvPr/>
        </p:nvSpPr>
        <p:spPr>
          <a:xfrm>
            <a:off x="548640" y="384048"/>
            <a:ext cx="2761488"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384048"/>
            <a:ext cx="2761488"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6 · THE HONEST PART</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FFFFFF"/>
                </a:solidFill>
                <a:latin typeface="Arial Rounded MT Bold" pitchFamily="34" charset="0"/>
                <a:ea typeface="Arial Rounded MT Bold" pitchFamily="34" charset="-122"/>
                <a:cs typeface="Arial Rounded MT Bold" pitchFamily="34" charset="-120"/>
              </a:rPr>
              <a:t>Using attachment to teach discernment</a:t>
            </a:r>
            <a:endParaRPr lang="en-US" sz="3600" dirty="0"/>
          </a:p>
        </p:txBody>
      </p:sp>
      <p:sp>
        <p:nvSpPr>
          <p:cNvPr id="5" name="Text 3"/>
          <p:cNvSpPr txBox="1"/>
          <p:nvPr/>
        </p:nvSpPr>
        <p:spPr>
          <a:xfrm>
            <a:off x="548640" y="1828800"/>
            <a:ext cx="5029200" cy="393192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rgbClr val="FFFFFF"/>
                </a:solidFill>
                <a:latin typeface="Calibri" pitchFamily="34" charset="0"/>
                <a:ea typeface="Calibri" pitchFamily="34" charset="-122"/>
                <a:cs typeface="Calibri" pitchFamily="34" charset="-120"/>
              </a:rPr>
              <a:t>Familiar characters can support learning in specific tasks (Calvert et al., 2020). This does not establish later AI literacy.</a:t>
            </a:r>
            <a:endParaRPr lang="en-US" sz="1600" dirty="0"/>
          </a:p>
          <a:p>
            <a:pPr marL="342900" indent="-342900">
              <a:spcAft>
                <a:spcPts val="1200"/>
              </a:spcAft>
              <a:buSzPct val="100000"/>
              <a:buChar char="•"/>
            </a:pPr>
            <a:r>
              <a:rPr lang="en-US" sz="1600" dirty="0">
                <a:solidFill>
                  <a:srgbClr val="FFFFFF"/>
                </a:solidFill>
                <a:latin typeface="Calibri" pitchFamily="34" charset="0"/>
                <a:ea typeface="Calibri" pitchFamily="34" charset="-122"/>
                <a:cs typeface="Calibri" pitchFamily="34" charset="-120"/>
              </a:rPr>
              <a:t>In one survey of 138 parents, about half reported a child had moved on from a favourite character; those relationships averaged around two years (Aguiar et al., 2019). No universal timetable.</a:t>
            </a:r>
            <a:endParaRPr lang="en-US" sz="1600" dirty="0"/>
          </a:p>
          <a:p>
            <a:pPr marL="342900" indent="-342900">
              <a:spcAft>
                <a:spcPts val="1200"/>
              </a:spcAft>
              <a:buSzPct val="100000"/>
              <a:buChar char="•"/>
            </a:pPr>
            <a:r>
              <a:rPr lang="en-US" sz="1600" dirty="0">
                <a:solidFill>
                  <a:srgbClr val="FFFFFF"/>
                </a:solidFill>
                <a:latin typeface="Calibri" pitchFamily="34" charset="0"/>
                <a:ea typeface="Calibri" pitchFamily="34" charset="-122"/>
                <a:cs typeface="Calibri" pitchFamily="34" charset="-120"/>
              </a:rPr>
              <a:t>Rosaen &amp; Dibble (2008) studied ages 5–12, not toddlers. Children can attribute thoughts and feelings to Alexa (Flanagan et al., 2023).</a:t>
            </a:r>
            <a:endParaRPr lang="en-US" sz="1600" dirty="0"/>
          </a:p>
        </p:txBody>
      </p:sp>
      <p:graphicFrame>
        <p:nvGraphicFramePr>
          <p:cNvPr id="15" name="guardrails table"/>
          <p:cNvGraphicFramePr>
            <a:graphicFrameLocks noGrp="1"/>
          </p:cNvGraphicFramePr>
          <p:nvPr>
            <p:extLst>
              <p:ext uri="{D42A27DB-BD31-4B8C-83A1-F6EECF244321}">
                <p14:modId xmlns:p14="http://schemas.microsoft.com/office/powerpoint/2010/main" val="1579011935"/>
              </p:ext>
            </p:extLst>
          </p:nvPr>
        </p:nvGraphicFramePr>
        <p:xfrm>
          <a:off x="5989320" y="1828800"/>
          <a:ext cx="5669280" cy="914400"/>
        </p:xfrm>
        <a:graphic>
          <a:graphicData uri="http://schemas.openxmlformats.org/drawingml/2006/table">
            <a:tbl>
              <a:tblPr/>
              <a:tblGrid>
                <a:gridCol w="1920240"/>
                <a:gridCol w="1874520"/>
                <a:gridCol w="1874520"/>
              </a:tblGrid>
              <a:tr h="585216">
                <a:tc>
                  <a:txBody>
                    <a:bodyPr/>
                    <a:lstStyle/>
                    <a:p>
                      <a:pPr indent="0" marL="0">
                        <a:buNone/>
                      </a:pPr>
                      <a:r>
                        <a:rPr lang="en-US" sz="1300" b="1" dirty="0">
                          <a:solidFill>
                            <a:srgbClr val="232C4B"/>
                          </a:solidFill>
                          <a:latin typeface="Arial Rounded MT Bold" pitchFamily="34" charset="0"/>
                          <a:ea typeface="Arial Rounded MT Bold" pitchFamily="34" charset="-122"/>
                          <a:cs typeface="Arial Rounded MT Bold" pitchFamily="34" charset="-120"/>
                        </a:rPr>
                        <a:t>The guardrail</a:t>
                      </a:r>
                      <a:endParaRPr lang="en-US" sz="13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F6C853"/>
                    </a:solidFill>
                  </a:tcPr>
                </a:tc>
                <a:tc>
                  <a:txBody>
                    <a:bodyPr/>
                    <a:lstStyle/>
                    <a:p>
                      <a:pPr indent="0" marL="0">
                        <a:buNone/>
                      </a:pPr>
                      <a:r>
                        <a:rPr lang="en-US" sz="1300" b="1" dirty="0">
                          <a:solidFill>
                            <a:srgbClr val="232C4B"/>
                          </a:solidFill>
                          <a:latin typeface="Arial Rounded MT Bold" pitchFamily="34" charset="0"/>
                          <a:ea typeface="Arial Rounded MT Bold" pitchFamily="34" charset="-122"/>
                          <a:cs typeface="Arial Rounded MT Bold" pitchFamily="34" charset="-120"/>
                        </a:rPr>
                        <a:t>Dilon</a:t>
                      </a:r>
                      <a:endParaRPr lang="en-US" sz="13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F6C853"/>
                    </a:solidFill>
                  </a:tcPr>
                </a:tc>
                <a:tc>
                  <a:txBody>
                    <a:bodyPr/>
                    <a:lstStyle/>
                    <a:p>
                      <a:pPr indent="0" marL="0">
                        <a:buNone/>
                      </a:pPr>
                      <a:r>
                        <a:rPr lang="en-US" sz="1300" b="1" dirty="0">
                          <a:solidFill>
                            <a:srgbClr val="232C4B"/>
                          </a:solidFill>
                          <a:latin typeface="Arial Rounded MT Bold" pitchFamily="34" charset="0"/>
                          <a:ea typeface="Arial Rounded MT Bold" pitchFamily="34" charset="-122"/>
                          <a:cs typeface="Arial Rounded MT Bold" pitchFamily="34" charset="-120"/>
                        </a:rPr>
                        <a:t>A responsive AI companion</a:t>
                      </a:r>
                      <a:endParaRPr lang="en-US" sz="13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F6C853"/>
                    </a:solidFill>
                  </a:tcPr>
                </a:tc>
              </a:tr>
              <a:tr h="58521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Adults frame it as pretend</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Every adult, every time</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35406B"/>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May lack adult support</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r>
              <a:tr h="58521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Can it answer back?</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No independent replies</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35406B"/>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Can generate replies</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r>
              <a:tr h="58521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Can it remember you?</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No</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35406B"/>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Often</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r>
              <a:tr h="58521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Does it follow you home?</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Only as a story and a plush</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35406B"/>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May work across devices</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r>
              <a:tr h="585216">
                <a:tc>
                  <a:txBody>
                    <a:bodyPr/>
                    <a:lstStyle/>
                    <a:p>
                      <a:pPr indent="0" marL="0">
                        <a:buNone/>
                      </a:pPr>
                      <a:r>
                        <a:rPr lang="en-US" sz="1400" b="1" dirty="0">
                          <a:solidFill>
                            <a:srgbClr val="FFFFFF"/>
                          </a:solidFill>
                          <a:latin typeface="Calibri" pitchFamily="34" charset="0"/>
                          <a:ea typeface="Calibri" pitchFamily="34" charset="-122"/>
                          <a:cs typeface="Calibri" pitchFamily="34" charset="-120"/>
                        </a:rPr>
                        <a:t>Does it say goodbye?</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Always, because he’s pretend</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35406B"/>
                    </a:solidFill>
                  </a:tcPr>
                </a:tc>
                <a:tc>
                  <a:txBody>
                    <a:bodyPr/>
                    <a:lstStyle/>
                    <a:p>
                      <a:pPr indent="0" marL="0">
                        <a:buNone/>
                      </a:pPr>
                      <a:r>
                        <a:rPr lang="en-US" sz="1400" dirty="0">
                          <a:solidFill>
                            <a:srgbClr val="FFFFFF"/>
                          </a:solidFill>
                          <a:latin typeface="Calibri" pitchFamily="34" charset="0"/>
                          <a:ea typeface="Calibri" pitchFamily="34" charset="-122"/>
                          <a:cs typeface="Calibri" pitchFamily="34" charset="-120"/>
                        </a:rPr>
                        <a:t>Varies; check the ending</a:t>
                      </a:r>
                      <a:endParaRPr lang="en-US" sz="1400" dirty="0">
                        <a:latin typeface="Calibri" charset="0"/>
                        <a:ea typeface="Calibri" charset="0"/>
                        <a:cs typeface="Calibri" charset="0"/>
                      </a:endParaRPr>
                    </a:p>
                  </a:txBody>
                  <a:tcPr marL="91440" marR="91440" marT="91440" marB="91440" anchor="ctr">
                    <a:lnL w="12700" cap="flat" cmpd="sng" algn="ctr">
                      <a:solidFill>
                        <a:srgbClr val="232C4B"/>
                      </a:solidFill>
                      <a:prstDash val="solid"/>
                      <a:round/>
                      <a:headEnd type="none" w="med" len="med"/>
                      <a:tailEnd type="none" w="med" len="med"/>
                    </a:lnL>
                    <a:lnR w="12700" cap="flat" cmpd="sng" algn="ctr">
                      <a:solidFill>
                        <a:srgbClr val="232C4B"/>
                      </a:solidFill>
                      <a:prstDash val="solid"/>
                      <a:round/>
                      <a:headEnd type="none" w="med" len="med"/>
                      <a:tailEnd type="none" w="med" len="med"/>
                    </a:lnR>
                    <a:lnT w="12700" cap="flat" cmpd="sng" algn="ctr">
                      <a:solidFill>
                        <a:srgbClr val="232C4B"/>
                      </a:solidFill>
                      <a:prstDash val="solid"/>
                      <a:round/>
                      <a:headEnd type="none" w="med" len="med"/>
                      <a:tailEnd type="none" w="med" len="med"/>
                    </a:lnT>
                    <a:lnB w="12700" cap="flat" cmpd="sng" algn="ctr">
                      <a:solidFill>
                        <a:srgbClr val="232C4B"/>
                      </a:solidFill>
                      <a:prstDash val="solid"/>
                      <a:round/>
                      <a:headEnd type="none" w="med" len="med"/>
                      <a:tailEnd type="none" w="med" len="med"/>
                    </a:lnB>
                    <a:solidFill>
                      <a:srgbClr val="2C3760"/>
                    </a:solidFill>
                  </a:tcPr>
                </a:tc>
              </a:tr>
            </a:tbl>
          </a:graphicData>
        </a:graphic>
      </p:graphicFrame>
      <p:sp>
        <p:nvSpPr>
          <p:cNvPr id="7" name="Text 4"/>
          <p:cNvSpPr txBox="1"/>
          <p:nvPr/>
        </p:nvSpPr>
        <p:spPr>
          <a:xfrm>
            <a:off x="5989320" y="5532120"/>
            <a:ext cx="5669280" cy="548640"/>
          </a:xfrm>
          <a:prstGeom prst="rect">
            <a:avLst/>
          </a:prstGeom>
          <a:noFill/>
          <a:ln/>
        </p:spPr>
        <p:txBody>
          <a:bodyPr wrap="square" lIns="0" tIns="0" rIns="0" bIns="0" rtlCol="0" anchor="t"/>
          <a:lstStyle/>
          <a:p>
            <a:pPr indent="0" marL="0">
              <a:buNone/>
            </a:pPr>
            <a:r>
              <a:rPr lang="en-US" sz="1500" b="1" dirty="0">
                <a:solidFill>
                  <a:srgbClr val="F6C853"/>
                </a:solidFill>
                <a:latin typeface="Calibri" pitchFamily="34" charset="0"/>
                <a:ea typeface="Calibri" pitchFamily="34" charset="-122"/>
                <a:cs typeface="Calibri" pitchFamily="34" charset="-120"/>
              </a:rPr>
              <a:t>Notice sustained distress in context. Affection and pretend play alone are not warning signs.</a:t>
            </a:r>
            <a:endParaRPr lang="en-US" sz="15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AEB4CF"/>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top tag"/>
          <p:cNvSpPr/>
          <p:nvPr/>
        </p:nvSpPr>
        <p:spPr>
          <a:xfrm>
            <a:off x="548640" y="384048"/>
            <a:ext cx="2761488" cy="384048"/>
          </a:xfrm>
          <a:prstGeom prst="roundRect">
            <a:avLst>
              <a:gd name="adj" fmla="val 50000"/>
            </a:avLst>
          </a:prstGeom>
          <a:solidFill>
            <a:srgbClr val="FDE5DC"/>
          </a:solidFill>
          <a:ln w="12700">
            <a:solidFill>
              <a:srgbClr val="FDE5DC"/>
            </a:solidFill>
            <a:prstDash val="solid"/>
          </a:ln>
        </p:spPr>
      </p:sp>
      <p:sp>
        <p:nvSpPr>
          <p:cNvPr id="3" name="Text 1"/>
          <p:cNvSpPr txBox="1"/>
          <p:nvPr/>
        </p:nvSpPr>
        <p:spPr>
          <a:xfrm>
            <a:off x="548640" y="384048"/>
            <a:ext cx="2761488"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7 · CAPTURE &amp; SHARE</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18–20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Children document. Families see it</a:t>
            </a:r>
            <a:endParaRPr lang="en-US" sz="3600" dirty="0"/>
          </a:p>
        </p:txBody>
      </p:sp>
      <p:sp>
        <p:nvSpPr>
          <p:cNvPr id="7" name="polaroid 1"/>
          <p:cNvSpPr/>
          <p:nvPr/>
        </p:nvSpPr>
        <p:spPr>
          <a:xfrm>
            <a:off x="548640" y="1783080"/>
            <a:ext cx="2606040" cy="3154680"/>
          </a:xfrm>
          <a:prstGeom prst="roundRect">
            <a:avLst>
              <a:gd name="adj" fmla="val 11228"/>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8" name="PHOTO PLACEHOLDER: Add a photo of children’s documentation (no faces)"/>
          <p:cNvSpPr/>
          <p:nvPr/>
        </p:nvSpPr>
        <p:spPr>
          <a:xfrm>
            <a:off x="713232" y="1938528"/>
            <a:ext cx="2276856" cy="2240280"/>
          </a:xfrm>
          <a:prstGeom prst="roundRect">
            <a:avLst>
              <a:gd name="adj" fmla="val 7347"/>
            </a:avLst>
          </a:prstGeom>
          <a:solidFill>
            <a:srgbClr val="FBF4E7"/>
          </a:solidFill>
          <a:ln w="19050">
            <a:solidFill>
              <a:srgbClr val="C9BFA8"/>
            </a:solidFill>
            <a:prstDash val="dash"/>
          </a:ln>
        </p:spPr>
      </p:sp>
      <p:sp>
        <p:nvSpPr>
          <p:cNvPr id="9" name="Text 7"/>
          <p:cNvSpPr txBox="1"/>
          <p:nvPr/>
        </p:nvSpPr>
        <p:spPr>
          <a:xfrm>
            <a:off x="896112" y="3493008"/>
            <a:ext cx="1911096" cy="548640"/>
          </a:xfrm>
          <a:prstGeom prst="rect">
            <a:avLst/>
          </a:prstGeom>
          <a:noFill/>
          <a:ln/>
        </p:spPr>
        <p:txBody>
          <a:bodyPr wrap="square" lIns="0" tIns="0" rIns="0" bIns="0" rtlCol="0" anchor="ctr"/>
          <a:lstStyle/>
          <a:p>
            <a:pPr algn="ctr" indent="0" marL="0">
              <a:buNone/>
            </a:pPr>
            <a:r>
              <a:rPr lang="en-US" sz="1200" dirty="0">
                <a:solidFill>
                  <a:srgbClr val="5A6280"/>
                </a:solidFill>
                <a:latin typeface="Calibri" pitchFamily="34" charset="0"/>
                <a:ea typeface="Calibri" pitchFamily="34" charset="-122"/>
                <a:cs typeface="Calibri" pitchFamily="34" charset="-120"/>
              </a:rPr>
              <a:t>Lesson illustration</a:t>
            </a:r>
            <a:endParaRPr lang="en-US" sz="1200" dirty="0"/>
          </a:p>
        </p:txBody>
      </p:sp>
      <p:sp>
        <p:nvSpPr>
          <p:cNvPr id="10" name="Text 8"/>
          <p:cNvSpPr txBox="1"/>
          <p:nvPr/>
        </p:nvSpPr>
        <p:spPr>
          <a:xfrm>
            <a:off x="713232" y="4297680"/>
            <a:ext cx="2276856" cy="411480"/>
          </a:xfrm>
          <a:prstGeom prst="rect">
            <a:avLst/>
          </a:prstGeom>
          <a:noFill/>
          <a:ln/>
        </p:spPr>
        <p:txBody>
          <a:bodyPr wrap="square" lIns="0" tIns="0" rIns="0" bIns="0" rtlCol="0" anchor="t"/>
          <a:lstStyle/>
          <a:p>
            <a:pPr algn="ctr" indent="0" marL="0">
              <a:buNone/>
            </a:pPr>
            <a:r>
              <a:rPr lang="en-US" sz="1600" dirty="0">
                <a:solidFill>
                  <a:srgbClr val="5D8C52"/>
                </a:solidFill>
                <a:latin typeface="Arial Rounded MT Bold" pitchFamily="34" charset="0"/>
                <a:ea typeface="Arial Rounded MT Bold" pitchFamily="34" charset="-122"/>
                <a:cs typeface="Arial Rounded MT Bold" pitchFamily="34" charset="-120"/>
              </a:rPr>
              <a:t>a lesson moment</a:t>
            </a:r>
            <a:endParaRPr lang="en-US" sz="1600" dirty="0"/>
          </a:p>
        </p:txBody>
      </p:sp>
      <p:sp>
        <p:nvSpPr>
          <p:cNvPr id="11" name="polaroid 2"/>
          <p:cNvSpPr/>
          <p:nvPr/>
        </p:nvSpPr>
        <p:spPr>
          <a:xfrm>
            <a:off x="3337560" y="2148840"/>
            <a:ext cx="2606040" cy="3154680"/>
          </a:xfrm>
          <a:prstGeom prst="roundRect">
            <a:avLst>
              <a:gd name="adj" fmla="val 11228"/>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2" name="PHOTO PLACEHOLDER: Add a printed photo going home"/>
          <p:cNvSpPr/>
          <p:nvPr/>
        </p:nvSpPr>
        <p:spPr>
          <a:xfrm>
            <a:off x="3502152" y="2304288"/>
            <a:ext cx="2276856" cy="2240280"/>
          </a:xfrm>
          <a:prstGeom prst="roundRect">
            <a:avLst>
              <a:gd name="adj" fmla="val 7347"/>
            </a:avLst>
          </a:prstGeom>
          <a:solidFill>
            <a:srgbClr val="FBF4E7"/>
          </a:solidFill>
          <a:ln w="19050">
            <a:solidFill>
              <a:srgbClr val="C9BFA8"/>
            </a:solidFill>
            <a:prstDash val="dash"/>
          </a:ln>
        </p:spPr>
      </p:sp>
      <p:sp>
        <p:nvSpPr>
          <p:cNvPr id="13" name="Text 11"/>
          <p:cNvSpPr txBox="1"/>
          <p:nvPr/>
        </p:nvSpPr>
        <p:spPr>
          <a:xfrm>
            <a:off x="3685032" y="3858768"/>
            <a:ext cx="1911096" cy="548640"/>
          </a:xfrm>
          <a:prstGeom prst="rect">
            <a:avLst/>
          </a:prstGeom>
          <a:noFill/>
          <a:ln/>
        </p:spPr>
        <p:txBody>
          <a:bodyPr wrap="square" lIns="0" tIns="0" rIns="0" bIns="0" rtlCol="0" anchor="ctr"/>
          <a:lstStyle/>
          <a:p>
            <a:pPr algn="ctr" indent="0" marL="0">
              <a:buNone/>
            </a:pPr>
            <a:r>
              <a:rPr lang="en-US" sz="1200" dirty="0">
                <a:solidFill>
                  <a:srgbClr val="5A6280"/>
                </a:solidFill>
                <a:latin typeface="Calibri" pitchFamily="34" charset="0"/>
                <a:ea typeface="Calibri" pitchFamily="34" charset="-122"/>
                <a:cs typeface="Calibri" pitchFamily="34" charset="-120"/>
              </a:rPr>
              <a:t>Play illustration</a:t>
            </a:r>
            <a:endParaRPr lang="en-US" sz="1200" dirty="0"/>
          </a:p>
        </p:txBody>
      </p:sp>
      <p:sp>
        <p:nvSpPr>
          <p:cNvPr id="14" name="Text 12"/>
          <p:cNvSpPr txBox="1"/>
          <p:nvPr/>
        </p:nvSpPr>
        <p:spPr>
          <a:xfrm>
            <a:off x="3502152" y="4663440"/>
            <a:ext cx="2276856" cy="411480"/>
          </a:xfrm>
          <a:prstGeom prst="rect">
            <a:avLst/>
          </a:prstGeom>
          <a:noFill/>
          <a:ln/>
        </p:spPr>
        <p:txBody>
          <a:bodyPr wrap="square" lIns="0" tIns="0" rIns="0" bIns="0" rtlCol="0" anchor="t"/>
          <a:lstStyle/>
          <a:p>
            <a:pPr algn="ctr" indent="0" marL="0">
              <a:buNone/>
            </a:pPr>
            <a:r>
              <a:rPr lang="en-US" sz="1600" dirty="0">
                <a:solidFill>
                  <a:srgbClr val="D4674C"/>
                </a:solidFill>
                <a:latin typeface="Arial Rounded MT Bold" pitchFamily="34" charset="0"/>
                <a:ea typeface="Arial Rounded MT Bold" pitchFamily="34" charset="-122"/>
                <a:cs typeface="Arial Rounded MT Bold" pitchFamily="34" charset="-120"/>
              </a:rPr>
              <a:t>a play idea</a:t>
            </a:r>
            <a:endParaRPr lang="en-US" sz="1600" dirty="0"/>
          </a:p>
        </p:txBody>
      </p:sp>
      <p:sp>
        <p:nvSpPr>
          <p:cNvPr id="15" name="Text 13"/>
          <p:cNvSpPr txBox="1"/>
          <p:nvPr/>
        </p:nvSpPr>
        <p:spPr>
          <a:xfrm>
            <a:off x="548640" y="5486400"/>
            <a:ext cx="5394960" cy="731520"/>
          </a:xfrm>
          <a:prstGeom prst="rect">
            <a:avLst/>
          </a:prstGeom>
          <a:noFill/>
          <a:ln/>
        </p:spPr>
        <p:txBody>
          <a:bodyPr wrap="square" lIns="0" tIns="0" rIns="0" bIns="0" rtlCol="0" anchor="t"/>
          <a:lstStyle/>
          <a:p>
            <a:pPr indent="0" marL="0">
              <a:buNone/>
            </a:pPr>
            <a:r>
              <a:rPr lang="en-US" sz="1500" b="1" dirty="0">
                <a:solidFill>
                  <a:srgbClr val="232C4B"/>
                </a:solidFill>
                <a:latin typeface="Arial Rounded MT Bold" pitchFamily="34" charset="0"/>
                <a:ea typeface="Arial Rounded MT Bold" pitchFamily="34" charset="-122"/>
                <a:cs typeface="Arial Rounded MT Bold" pitchFamily="34" charset="-120"/>
              </a:rPr>
              <a:t>Our latest change. </a:t>
            </a:r>
            <a:pPr indent="0" marL="0">
              <a:buNone/>
            </a:pPr>
            <a:r>
              <a:rPr lang="en-US" sz="1500" dirty="0">
                <a:solidFill>
                  <a:srgbClr val="232C4B"/>
                </a:solidFill>
                <a:latin typeface="Calibri" pitchFamily="34" charset="0"/>
                <a:ea typeface="Calibri" pitchFamily="34" charset="-122"/>
                <a:cs typeface="Calibri" pitchFamily="34" charset="-120"/>
              </a:rPr>
              <a:t>Children capture their own learning, print it, explain it, and can’t wait to show their parents.</a:t>
            </a:r>
            <a:endParaRPr lang="en-US" sz="1500" dirty="0"/>
          </a:p>
        </p:txBody>
      </p:sp>
      <p:sp>
        <p:nvSpPr>
          <p:cNvPr id="16" name="icon circle"/>
          <p:cNvSpPr/>
          <p:nvPr/>
        </p:nvSpPr>
        <p:spPr>
          <a:xfrm>
            <a:off x="6355080" y="1819656"/>
            <a:ext cx="603504" cy="603504"/>
          </a:xfrm>
          <a:prstGeom prst="ellipse">
            <a:avLst/>
          </a:prstGeom>
          <a:solidFill>
            <a:srgbClr val="FDE5DC"/>
          </a:solidFill>
          <a:ln w="12700">
            <a:solidFill>
              <a:srgbClr val="FDE5DC"/>
            </a:solidFill>
            <a:prstDash val="solid"/>
          </a:ln>
        </p:spPr>
      </p:sp>
      <p:pic>
        <p:nvPicPr>
          <p:cNvPr id="17" name="k-camera" descr="Icon">    </p:cNvPr>
          <p:cNvPicPr>
            <a:picLocks noChangeAspect="1"/>
          </p:cNvPicPr>
          <p:nvPr/>
        </p:nvPicPr>
        <p:blipFill>
          <a:blip r:embed="rId1"/>
          <a:stretch>
            <a:fillRect/>
          </a:stretch>
        </p:blipFill>
        <p:spPr>
          <a:xfrm>
            <a:off x="6487851" y="1952427"/>
            <a:ext cx="337962" cy="337962"/>
          </a:xfrm>
          <a:prstGeom prst="rect">
            <a:avLst/>
          </a:prstGeom>
        </p:spPr>
      </p:pic>
      <p:sp>
        <p:nvSpPr>
          <p:cNvPr id="18" name="Text 15"/>
          <p:cNvSpPr txBox="1"/>
          <p:nvPr/>
        </p:nvSpPr>
        <p:spPr>
          <a:xfrm>
            <a:off x="7132320" y="1801368"/>
            <a:ext cx="4480560" cy="310896"/>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Snap</a:t>
            </a:r>
            <a:endParaRPr lang="en-US" sz="1700" dirty="0"/>
          </a:p>
        </p:txBody>
      </p:sp>
      <p:sp>
        <p:nvSpPr>
          <p:cNvPr id="19" name="Text 16"/>
          <p:cNvSpPr txBox="1"/>
          <p:nvPr/>
        </p:nvSpPr>
        <p:spPr>
          <a:xfrm>
            <a:off x="7132320" y="2121408"/>
            <a:ext cx="4526280" cy="329184"/>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Children choose, with adapted grip or adult help.</a:t>
            </a:r>
            <a:endParaRPr lang="en-US" sz="1450" dirty="0"/>
          </a:p>
        </p:txBody>
      </p:sp>
      <p:sp>
        <p:nvSpPr>
          <p:cNvPr id="20" name="icon circle"/>
          <p:cNvSpPr/>
          <p:nvPr/>
        </p:nvSpPr>
        <p:spPr>
          <a:xfrm>
            <a:off x="6355080" y="2606040"/>
            <a:ext cx="603504" cy="603504"/>
          </a:xfrm>
          <a:prstGeom prst="ellipse">
            <a:avLst/>
          </a:prstGeom>
          <a:solidFill>
            <a:srgbClr val="FDF1CB"/>
          </a:solidFill>
          <a:ln w="12700">
            <a:solidFill>
              <a:srgbClr val="FDF1CB"/>
            </a:solidFill>
            <a:prstDash val="solid"/>
          </a:ln>
        </p:spPr>
      </p:sp>
      <p:pic>
        <p:nvPicPr>
          <p:cNvPr id="21" name="k-photos" descr="Icon">    </p:cNvPr>
          <p:cNvPicPr>
            <a:picLocks noChangeAspect="1"/>
          </p:cNvPicPr>
          <p:nvPr/>
        </p:nvPicPr>
        <p:blipFill>
          <a:blip r:embed="rId2"/>
          <a:stretch>
            <a:fillRect/>
          </a:stretch>
        </p:blipFill>
        <p:spPr>
          <a:xfrm>
            <a:off x="6487851" y="2738811"/>
            <a:ext cx="337962" cy="337962"/>
          </a:xfrm>
          <a:prstGeom prst="rect">
            <a:avLst/>
          </a:prstGeom>
        </p:spPr>
      </p:pic>
      <p:sp>
        <p:nvSpPr>
          <p:cNvPr id="22" name="Text 18"/>
          <p:cNvSpPr txBox="1"/>
          <p:nvPr/>
        </p:nvSpPr>
        <p:spPr>
          <a:xfrm>
            <a:off x="7132320" y="2587752"/>
            <a:ext cx="4480560" cy="310896"/>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Print</a:t>
            </a:r>
            <a:endParaRPr lang="en-US" sz="1700" dirty="0"/>
          </a:p>
        </p:txBody>
      </p:sp>
      <p:sp>
        <p:nvSpPr>
          <p:cNvPr id="23" name="Text 19"/>
          <p:cNvSpPr txBox="1"/>
          <p:nvPr/>
        </p:nvSpPr>
        <p:spPr>
          <a:xfrm>
            <a:off x="7132320" y="2907792"/>
            <a:ext cx="4526280" cy="329184"/>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A few photos come off the screen and onto the carpet.</a:t>
            </a:r>
            <a:endParaRPr lang="en-US" sz="1450" dirty="0"/>
          </a:p>
        </p:txBody>
      </p:sp>
      <p:sp>
        <p:nvSpPr>
          <p:cNvPr id="24" name="icon circle"/>
          <p:cNvSpPr/>
          <p:nvPr/>
        </p:nvSpPr>
        <p:spPr>
          <a:xfrm>
            <a:off x="6355080" y="3392424"/>
            <a:ext cx="603504" cy="603504"/>
          </a:xfrm>
          <a:prstGeom prst="ellipse">
            <a:avLst/>
          </a:prstGeom>
          <a:solidFill>
            <a:srgbClr val="E4F3FA"/>
          </a:solidFill>
          <a:ln w="12700">
            <a:solidFill>
              <a:srgbClr val="E4F3FA"/>
            </a:solidFill>
            <a:prstDash val="solid"/>
          </a:ln>
        </p:spPr>
      </p:sp>
      <p:pic>
        <p:nvPicPr>
          <p:cNvPr id="25" name="k-talk" descr="Icon">    </p:cNvPr>
          <p:cNvPicPr>
            <a:picLocks noChangeAspect="1"/>
          </p:cNvPicPr>
          <p:nvPr/>
        </p:nvPicPr>
        <p:blipFill>
          <a:blip r:embed="rId3"/>
          <a:stretch>
            <a:fillRect/>
          </a:stretch>
        </p:blipFill>
        <p:spPr>
          <a:xfrm>
            <a:off x="6487851" y="3525195"/>
            <a:ext cx="337962" cy="337962"/>
          </a:xfrm>
          <a:prstGeom prst="rect">
            <a:avLst/>
          </a:prstGeom>
        </p:spPr>
      </p:pic>
      <p:sp>
        <p:nvSpPr>
          <p:cNvPr id="26" name="Text 21"/>
          <p:cNvSpPr txBox="1"/>
          <p:nvPr/>
        </p:nvSpPr>
        <p:spPr>
          <a:xfrm>
            <a:off x="7132320" y="3374136"/>
            <a:ext cx="4480560" cy="310896"/>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Talk back</a:t>
            </a:r>
            <a:endParaRPr lang="en-US" sz="1700" dirty="0"/>
          </a:p>
        </p:txBody>
      </p:sp>
      <p:sp>
        <p:nvSpPr>
          <p:cNvPr id="27" name="Text 22"/>
          <p:cNvSpPr txBox="1"/>
          <p:nvPr/>
        </p:nvSpPr>
        <p:spPr>
          <a:xfrm>
            <a:off x="7132320" y="3694176"/>
            <a:ext cx="4526280" cy="329184"/>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“What were you doing? What happened next?”</a:t>
            </a:r>
            <a:endParaRPr lang="en-US" sz="1450" dirty="0"/>
          </a:p>
        </p:txBody>
      </p:sp>
      <p:sp>
        <p:nvSpPr>
          <p:cNvPr id="28" name="icon circle"/>
          <p:cNvSpPr/>
          <p:nvPr/>
        </p:nvSpPr>
        <p:spPr>
          <a:xfrm>
            <a:off x="6355080" y="4178808"/>
            <a:ext cx="603504" cy="603504"/>
          </a:xfrm>
          <a:prstGeom prst="ellipse">
            <a:avLst/>
          </a:prstGeom>
          <a:solidFill>
            <a:srgbClr val="E7F0DF"/>
          </a:solidFill>
          <a:ln w="12700">
            <a:solidFill>
              <a:srgbClr val="E7F0DF"/>
            </a:solidFill>
            <a:prstDash val="solid"/>
          </a:ln>
        </p:spPr>
      </p:sp>
      <p:pic>
        <p:nvPicPr>
          <p:cNvPr id="29" name="k-family" descr="Icon">    </p:cNvPr>
          <p:cNvPicPr>
            <a:picLocks noChangeAspect="1"/>
          </p:cNvPicPr>
          <p:nvPr/>
        </p:nvPicPr>
        <p:blipFill>
          <a:blip r:embed="rId4"/>
          <a:stretch>
            <a:fillRect/>
          </a:stretch>
        </p:blipFill>
        <p:spPr>
          <a:xfrm>
            <a:off x="6487851" y="4311579"/>
            <a:ext cx="337962" cy="337962"/>
          </a:xfrm>
          <a:prstGeom prst="rect">
            <a:avLst/>
          </a:prstGeom>
        </p:spPr>
      </p:pic>
      <p:sp>
        <p:nvSpPr>
          <p:cNvPr id="30" name="Text 24"/>
          <p:cNvSpPr txBox="1"/>
          <p:nvPr/>
        </p:nvSpPr>
        <p:spPr>
          <a:xfrm>
            <a:off x="7132320" y="4160520"/>
            <a:ext cx="4480560" cy="310896"/>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Share</a:t>
            </a:r>
            <a:endParaRPr lang="en-US" sz="1700" dirty="0"/>
          </a:p>
        </p:txBody>
      </p:sp>
      <p:sp>
        <p:nvSpPr>
          <p:cNvPr id="31" name="Text 25"/>
          <p:cNvSpPr txBox="1"/>
          <p:nvPr/>
        </p:nvSpPr>
        <p:spPr>
          <a:xfrm>
            <a:off x="7132320" y="4480560"/>
            <a:ext cx="4526280" cy="329184"/>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Share through words, gestures, pictures or objects.</a:t>
            </a:r>
            <a:endParaRPr lang="en-US" sz="1450" dirty="0"/>
          </a:p>
        </p:txBody>
      </p:sp>
      <p:sp>
        <p:nvSpPr>
          <p:cNvPr id="32" name="icon circle"/>
          <p:cNvSpPr/>
          <p:nvPr/>
        </p:nvSpPr>
        <p:spPr>
          <a:xfrm>
            <a:off x="6355080" y="4965192"/>
            <a:ext cx="603504" cy="603504"/>
          </a:xfrm>
          <a:prstGeom prst="ellipse">
            <a:avLst/>
          </a:prstGeom>
          <a:solidFill>
            <a:srgbClr val="EFEAFB"/>
          </a:solidFill>
          <a:ln w="12700">
            <a:solidFill>
              <a:srgbClr val="EFEAFB"/>
            </a:solidFill>
            <a:prstDash val="solid"/>
          </a:ln>
        </p:spPr>
      </p:sp>
      <p:pic>
        <p:nvPicPr>
          <p:cNvPr id="33" name="k-heart" descr="Icon">    </p:cNvPr>
          <p:cNvPicPr>
            <a:picLocks noChangeAspect="1"/>
          </p:cNvPicPr>
          <p:nvPr/>
        </p:nvPicPr>
        <p:blipFill>
          <a:blip r:embed="rId5"/>
          <a:stretch>
            <a:fillRect/>
          </a:stretch>
        </p:blipFill>
        <p:spPr>
          <a:xfrm>
            <a:off x="6487851" y="5097963"/>
            <a:ext cx="337962" cy="337962"/>
          </a:xfrm>
          <a:prstGeom prst="rect">
            <a:avLst/>
          </a:prstGeom>
        </p:spPr>
      </p:pic>
      <p:sp>
        <p:nvSpPr>
          <p:cNvPr id="34" name="Text 27"/>
          <p:cNvSpPr txBox="1"/>
          <p:nvPr/>
        </p:nvSpPr>
        <p:spPr>
          <a:xfrm>
            <a:off x="7132320" y="4946904"/>
            <a:ext cx="4480560" cy="310896"/>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Choose</a:t>
            </a:r>
            <a:endParaRPr lang="en-US" sz="1700" dirty="0"/>
          </a:p>
        </p:txBody>
      </p:sp>
      <p:sp>
        <p:nvSpPr>
          <p:cNvPr id="35" name="Text 28"/>
          <p:cNvSpPr txBox="1"/>
          <p:nvPr/>
        </p:nvSpPr>
        <p:spPr>
          <a:xfrm>
            <a:off x="7132320" y="5266944"/>
            <a:ext cx="4526280" cy="329184"/>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Ask permission; check names, faces and context.</a:t>
            </a:r>
            <a:endParaRPr lang="en-US" sz="1450" dirty="0"/>
          </a:p>
        </p:txBody>
      </p:sp>
      <p:sp>
        <p:nvSpPr>
          <p:cNvPr id="36" name="Text 29"/>
          <p:cNvSpPr txBox="1"/>
          <p:nvPr/>
        </p:nvSpPr>
        <p:spPr>
          <a:xfrm>
            <a:off x="6355080" y="5806440"/>
            <a:ext cx="5303520" cy="457200"/>
          </a:xfrm>
          <a:prstGeom prst="rect">
            <a:avLst/>
          </a:prstGeom>
          <a:noFill/>
          <a:ln/>
        </p:spPr>
        <p:txBody>
          <a:bodyPr wrap="square" lIns="0" tIns="0" rIns="0" bIns="0" rtlCol="0" anchor="t"/>
          <a:lstStyle/>
          <a:p>
            <a:pPr indent="0" marL="0">
              <a:buNone/>
            </a:pPr>
            <a:r>
              <a:rPr lang="en-US" sz="1200" i="1" dirty="0">
                <a:solidFill>
                  <a:srgbClr val="5A6280"/>
                </a:solidFill>
                <a:latin typeface="Calibri" pitchFamily="34" charset="0"/>
                <a:ea typeface="Calibri" pitchFamily="34" charset="-122"/>
                <a:cs typeface="Calibri" pitchFamily="34" charset="-120"/>
              </a:rPr>
              <a:t>Grew from Dr Nair Cordoso’s workshop, Beyond the Screen: Strategic Frameworks for Balancing Sensory Pedagogy and EdTech.</a:t>
            </a:r>
            <a:endParaRPr lang="en-US" sz="12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15</a:t>
            </a:fld>
            <a:endParaRPr lang="en-US"/>
          </a:p>
        </p:txBody>
      </p:sp>
      <p:pic>
        <p:nvPicPr>
          <p:cNvPr id="37" name="v6 illustration" descr="Illustration from Dilon lesson; not a classroom photograph"/>
          <p:cNvPicPr>
            <a:picLocks noChangeAspect="1"/>
          </p:cNvPicPr>
          <p:nvPr/>
        </p:nvPicPr>
        <p:blipFill>
          <a:blip r:embed="rIdV67"/>
          <a:stretch>
            <a:fillRect/>
          </a:stretch>
        </p:blipFill>
        <p:spPr>
          <a:xfrm>
            <a:off x="786384" y="2084831"/>
            <a:ext cx="2139696" cy="1207008"/>
          </a:xfrm>
          <a:prstGeom prst="rect">
            <a:avLst/>
          </a:prstGeom>
        </p:spPr>
      </p:pic>
      <p:pic>
        <p:nvPicPr>
          <p:cNvPr id="38" name="v6 illustration" descr="Bee-Bot illustration; not a classroom photograph"/>
          <p:cNvPicPr>
            <a:picLocks noChangeAspect="1"/>
          </p:cNvPicPr>
          <p:nvPr/>
        </p:nvPicPr>
        <p:blipFill>
          <a:blip r:embed="rIdV68"/>
          <a:stretch>
            <a:fillRect/>
          </a:stretch>
        </p:blipFill>
        <p:spPr>
          <a:xfrm>
            <a:off x="3685032" y="2633472"/>
            <a:ext cx="1645920" cy="12344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top tag"/>
          <p:cNvSpPr/>
          <p:nvPr/>
        </p:nvSpPr>
        <p:spPr>
          <a:xfrm>
            <a:off x="548640" y="384048"/>
            <a:ext cx="2665476" cy="384048"/>
          </a:xfrm>
          <a:prstGeom prst="roundRect">
            <a:avLst>
              <a:gd name="adj" fmla="val 50000"/>
            </a:avLst>
          </a:prstGeom>
          <a:solidFill>
            <a:srgbClr val="FDF1CB"/>
          </a:solidFill>
          <a:ln w="12700">
            <a:solidFill>
              <a:srgbClr val="FDF1CB"/>
            </a:solidFill>
            <a:prstDash val="solid"/>
          </a:ln>
        </p:spPr>
      </p:sp>
      <p:sp>
        <p:nvSpPr>
          <p:cNvPr id="3" name="Text 1"/>
          <p:cNvSpPr txBox="1"/>
          <p:nvPr/>
        </p:nvSpPr>
        <p:spPr>
          <a:xfrm>
            <a:off x="548640" y="384048"/>
            <a:ext cx="266547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8 · BEEBOTS &amp; PLAY</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20–24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From screen to Beebot</a:t>
            </a:r>
            <a:endParaRPr lang="en-US" sz="3600" dirty="0"/>
          </a:p>
        </p:txBody>
      </p:sp>
      <p:sp>
        <p:nvSpPr>
          <p:cNvPr id="7" name="step card"/>
          <p:cNvSpPr/>
          <p:nvPr/>
        </p:nvSpPr>
        <p:spPr>
          <a:xfrm>
            <a:off x="548640" y="1783080"/>
            <a:ext cx="3520440" cy="3611880"/>
          </a:xfrm>
          <a:prstGeom prst="roundRect">
            <a:avLst>
              <a:gd name="adj" fmla="val 8312"/>
            </a:avLst>
          </a:prstGeom>
          <a:solidFill>
            <a:srgbClr val="E4F3FA"/>
          </a:solidFill>
          <a:ln w="12700">
            <a:solidFill>
              <a:srgbClr val="E4F3FA"/>
            </a:solidFill>
            <a:prstDash val="solid"/>
          </a:ln>
          <a:effectLst>
            <a:outerShdw sx="100000" sy="100000" kx="0" ky="0" algn="bl" rotWithShape="0" blurRad="177800" dist="50800" dir="5400000">
              <a:srgbClr val="232C4B">
                <a:alpha val="10000"/>
              </a:srgbClr>
            </a:outerShdw>
          </a:effectLst>
        </p:spPr>
      </p:sp>
      <p:sp>
        <p:nvSpPr>
          <p:cNvPr id="8" name="Text 6"/>
          <p:cNvSpPr txBox="1"/>
          <p:nvPr/>
        </p:nvSpPr>
        <p:spPr>
          <a:xfrm>
            <a:off x="777240" y="3822192"/>
            <a:ext cx="310896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1 · On screen</a:t>
            </a:r>
            <a:endParaRPr lang="en-US" sz="1900" dirty="0"/>
          </a:p>
        </p:txBody>
      </p:sp>
      <p:sp>
        <p:nvSpPr>
          <p:cNvPr id="9" name="Text 7"/>
          <p:cNvSpPr txBox="1"/>
          <p:nvPr/>
        </p:nvSpPr>
        <p:spPr>
          <a:xfrm>
            <a:off x="777240" y="4224528"/>
            <a:ext cx="3108960" cy="1188720"/>
          </a:xfrm>
          <a:prstGeom prst="rect">
            <a:avLst/>
          </a:prstGeom>
          <a:noFill/>
          <a:ln/>
        </p:spPr>
        <p:txBody>
          <a:bodyPr wrap="square" lIns="0" tIns="0" rIns="0" bIns="0" rtlCol="0" anchor="t"/>
          <a:lstStyle/>
          <a:p>
            <a:pPr indent="0" marL="0">
              <a:buNone/>
            </a:pPr>
            <a:r>
              <a:rPr lang="en-US" sz="1500" dirty="0">
                <a:solidFill>
                  <a:srgbClr val="232C4B"/>
                </a:solidFill>
                <a:latin typeface="Calibri" pitchFamily="34" charset="0"/>
                <a:ea typeface="Calibri" pitchFamily="34" charset="-122"/>
                <a:cs typeface="Calibri" pitchFamily="34" charset="-120"/>
              </a:rPr>
              <a:t>A Dilon episode says there are many ways to explore technology, and invites children to try.</a:t>
            </a:r>
            <a:endParaRPr lang="en-US" sz="1500" dirty="0"/>
          </a:p>
        </p:txBody>
      </p:sp>
      <p:sp>
        <p:nvSpPr>
          <p:cNvPr id="10" name="Text 8"/>
          <p:cNvSpPr txBox="1"/>
          <p:nvPr/>
        </p:nvSpPr>
        <p:spPr>
          <a:xfrm>
            <a:off x="4023360" y="2926080"/>
            <a:ext cx="365760" cy="548640"/>
          </a:xfrm>
          <a:prstGeom prst="rect">
            <a:avLst/>
          </a:prstGeom>
          <a:noFill/>
          <a:ln/>
        </p:spPr>
        <p:txBody>
          <a:bodyPr wrap="square" lIns="0" tIns="0" rIns="0" bIns="0" rtlCol="0" anchor="t"/>
          <a:lstStyle/>
          <a:p>
            <a:pPr algn="ctr" indent="0" marL="0">
              <a:buNone/>
            </a:pPr>
            <a:r>
              <a:rPr lang="en-US" sz="2800" dirty="0">
                <a:solidFill>
                  <a:srgbClr val="5A6280"/>
                </a:solidFill>
                <a:latin typeface="Arial Rounded MT Bold" pitchFamily="34" charset="0"/>
                <a:ea typeface="Arial Rounded MT Bold" pitchFamily="34" charset="-122"/>
                <a:cs typeface="Arial Rounded MT Bold" pitchFamily="34" charset="-120"/>
              </a:rPr>
              <a:t>→</a:t>
            </a:r>
            <a:endParaRPr lang="en-US" sz="2800" dirty="0"/>
          </a:p>
        </p:txBody>
      </p:sp>
      <p:sp>
        <p:nvSpPr>
          <p:cNvPr id="11" name="step card"/>
          <p:cNvSpPr/>
          <p:nvPr/>
        </p:nvSpPr>
        <p:spPr>
          <a:xfrm>
            <a:off x="4343400" y="1783080"/>
            <a:ext cx="3520440" cy="3611880"/>
          </a:xfrm>
          <a:prstGeom prst="roundRect">
            <a:avLst>
              <a:gd name="adj" fmla="val 8312"/>
            </a:avLst>
          </a:prstGeom>
          <a:solidFill>
            <a:srgbClr val="FDF1CB"/>
          </a:solidFill>
          <a:ln w="12700">
            <a:solidFill>
              <a:srgbClr val="FDF1CB"/>
            </a:solidFill>
            <a:prstDash val="solid"/>
          </a:ln>
          <a:effectLst>
            <a:outerShdw sx="100000" sy="100000" kx="0" ky="0" algn="bl" rotWithShape="0" blurRad="177800" dist="50800" dir="5400000">
              <a:srgbClr val="232C4B">
                <a:alpha val="10000"/>
              </a:srgbClr>
            </a:outerShdw>
          </a:effectLst>
        </p:spPr>
      </p:sp>
      <p:sp>
        <p:nvSpPr>
          <p:cNvPr id="12" name="Text 10"/>
          <p:cNvSpPr txBox="1"/>
          <p:nvPr/>
        </p:nvSpPr>
        <p:spPr>
          <a:xfrm>
            <a:off x="4572000" y="3822192"/>
            <a:ext cx="310896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2 · In hand</a:t>
            </a:r>
            <a:endParaRPr lang="en-US" sz="1900" dirty="0"/>
          </a:p>
        </p:txBody>
      </p:sp>
      <p:sp>
        <p:nvSpPr>
          <p:cNvPr id="13" name="Text 11"/>
          <p:cNvSpPr txBox="1"/>
          <p:nvPr/>
        </p:nvSpPr>
        <p:spPr>
          <a:xfrm>
            <a:off x="4572000" y="4224528"/>
            <a:ext cx="3108960" cy="1188720"/>
          </a:xfrm>
          <a:prstGeom prst="rect">
            <a:avLst/>
          </a:prstGeom>
          <a:noFill/>
          <a:ln/>
        </p:spPr>
        <p:txBody>
          <a:bodyPr wrap="square" lIns="0" tIns="0" rIns="0" bIns="0" rtlCol="0" anchor="t"/>
          <a:lstStyle/>
          <a:p>
            <a:pPr indent="0" marL="0">
              <a:buNone/>
            </a:pPr>
            <a:r>
              <a:rPr lang="en-US" sz="1500" dirty="0">
                <a:solidFill>
                  <a:srgbClr val="232C4B"/>
                </a:solidFill>
                <a:latin typeface="Calibri" pitchFamily="34" charset="0"/>
                <a:ea typeface="Calibri" pitchFamily="34" charset="-122"/>
                <a:cs typeface="Calibri" pitchFamily="34" charset="-120"/>
              </a:rPr>
              <a:t>Classrooms get Beebot sets, after a lesson on what robots are, themed on Rosie’s Walk.</a:t>
            </a:r>
            <a:endParaRPr lang="en-US" sz="1500" dirty="0"/>
          </a:p>
        </p:txBody>
      </p:sp>
      <p:sp>
        <p:nvSpPr>
          <p:cNvPr id="14" name="Text 12"/>
          <p:cNvSpPr txBox="1"/>
          <p:nvPr/>
        </p:nvSpPr>
        <p:spPr>
          <a:xfrm>
            <a:off x="7818120" y="2926080"/>
            <a:ext cx="365760" cy="548640"/>
          </a:xfrm>
          <a:prstGeom prst="rect">
            <a:avLst/>
          </a:prstGeom>
          <a:noFill/>
          <a:ln/>
        </p:spPr>
        <p:txBody>
          <a:bodyPr wrap="square" lIns="0" tIns="0" rIns="0" bIns="0" rtlCol="0" anchor="t"/>
          <a:lstStyle/>
          <a:p>
            <a:pPr algn="ctr" indent="0" marL="0">
              <a:buNone/>
            </a:pPr>
            <a:r>
              <a:rPr lang="en-US" sz="2800" dirty="0">
                <a:solidFill>
                  <a:srgbClr val="5A6280"/>
                </a:solidFill>
                <a:latin typeface="Arial Rounded MT Bold" pitchFamily="34" charset="0"/>
                <a:ea typeface="Arial Rounded MT Bold" pitchFamily="34" charset="-122"/>
                <a:cs typeface="Arial Rounded MT Bold" pitchFamily="34" charset="-120"/>
              </a:rPr>
              <a:t>→</a:t>
            </a:r>
            <a:endParaRPr lang="en-US" sz="2800" dirty="0"/>
          </a:p>
        </p:txBody>
      </p:sp>
      <p:sp>
        <p:nvSpPr>
          <p:cNvPr id="15" name="step card"/>
          <p:cNvSpPr/>
          <p:nvPr/>
        </p:nvSpPr>
        <p:spPr>
          <a:xfrm>
            <a:off x="8138160" y="1783080"/>
            <a:ext cx="3520440" cy="3611880"/>
          </a:xfrm>
          <a:prstGeom prst="roundRect">
            <a:avLst>
              <a:gd name="adj" fmla="val 8312"/>
            </a:avLst>
          </a:prstGeom>
          <a:solidFill>
            <a:srgbClr val="E7F0DF"/>
          </a:solidFill>
          <a:ln w="12700">
            <a:solidFill>
              <a:srgbClr val="E7F0DF"/>
            </a:solidFill>
            <a:prstDash val="solid"/>
          </a:ln>
          <a:effectLst>
            <a:outerShdw sx="100000" sy="100000" kx="0" ky="0" algn="bl" rotWithShape="0" blurRad="177800" dist="50800" dir="5400000">
              <a:srgbClr val="232C4B">
                <a:alpha val="10000"/>
              </a:srgbClr>
            </a:outerShdw>
          </a:effectLst>
        </p:spPr>
      </p:sp>
      <p:sp>
        <p:nvSpPr>
          <p:cNvPr id="16" name="Text 14"/>
          <p:cNvSpPr txBox="1"/>
          <p:nvPr/>
        </p:nvSpPr>
        <p:spPr>
          <a:xfrm>
            <a:off x="8366760" y="3822192"/>
            <a:ext cx="310896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3 · Their own</a:t>
            </a:r>
            <a:endParaRPr lang="en-US" sz="1900" dirty="0"/>
          </a:p>
        </p:txBody>
      </p:sp>
      <p:sp>
        <p:nvSpPr>
          <p:cNvPr id="17" name="Text 15"/>
          <p:cNvSpPr txBox="1"/>
          <p:nvPr/>
        </p:nvSpPr>
        <p:spPr>
          <a:xfrm>
            <a:off x="8366760" y="4224528"/>
            <a:ext cx="3108960" cy="1188720"/>
          </a:xfrm>
          <a:prstGeom prst="rect">
            <a:avLst/>
          </a:prstGeom>
          <a:noFill/>
          <a:ln/>
        </p:spPr>
        <p:txBody>
          <a:bodyPr wrap="square" lIns="0" tIns="0" rIns="0" bIns="0" rtlCol="0" anchor="t"/>
          <a:lstStyle/>
          <a:p>
            <a:pPr indent="0" marL="0">
              <a:buNone/>
            </a:pPr>
            <a:r>
              <a:rPr lang="en-US" sz="1500" dirty="0">
                <a:solidFill>
                  <a:srgbClr val="232C4B"/>
                </a:solidFill>
                <a:latin typeface="Calibri" pitchFamily="34" charset="0"/>
                <a:ea typeface="Calibri" pitchFamily="34" charset="-122"/>
                <a:cs typeface="Calibri" pitchFamily="34" charset="-120"/>
              </a:rPr>
              <a:t>No hesitation: children sequence, then build their own paths for their bees.</a:t>
            </a:r>
            <a:endParaRPr lang="en-US" sz="1500" dirty="0"/>
          </a:p>
        </p:txBody>
      </p:sp>
      <p:pic>
        <p:nvPicPr>
          <p:cNvPr id="18" name="video-r" descr="Still from the Dilon and Ryan video">    </p:cNvPr>
          <p:cNvPicPr>
            <a:picLocks noChangeAspect="1"/>
          </p:cNvPicPr>
          <p:nvPr/>
        </p:nvPicPr>
        <p:blipFill>
          <a:blip r:embed="rId1"/>
          <a:stretch>
            <a:fillRect/>
          </a:stretch>
        </p:blipFill>
        <p:spPr>
          <a:xfrm>
            <a:off x="777240" y="1965960"/>
            <a:ext cx="3063240" cy="1723073"/>
          </a:xfrm>
          <a:prstGeom prst="rect">
            <a:avLst/>
          </a:prstGeom>
        </p:spPr>
      </p:pic>
      <p:pic>
        <p:nvPicPr>
          <p:cNvPr id="19" name="bee" descr="A Beebot floor robot">    </p:cNvPr>
          <p:cNvPicPr>
            <a:picLocks noChangeAspect="1"/>
          </p:cNvPicPr>
          <p:nvPr/>
        </p:nvPicPr>
        <p:blipFill>
          <a:blip r:embed="rId2"/>
          <a:stretch>
            <a:fillRect/>
          </a:stretch>
        </p:blipFill>
        <p:spPr>
          <a:xfrm>
            <a:off x="5247580" y="2080260"/>
            <a:ext cx="1721224" cy="1417320"/>
          </a:xfrm>
          <a:prstGeom prst="rect">
            <a:avLst/>
          </a:prstGeom>
        </p:spPr>
      </p:pic>
      <p:sp>
        <p:nvSpPr>
          <p:cNvPr id="20" name="path tile"/>
          <p:cNvSpPr/>
          <p:nvPr/>
        </p:nvSpPr>
        <p:spPr>
          <a:xfrm>
            <a:off x="8458200" y="2331720"/>
            <a:ext cx="777240" cy="777240"/>
          </a:xfrm>
          <a:prstGeom prst="roundRect">
            <a:avLst>
              <a:gd name="adj" fmla="val 16471"/>
            </a:avLst>
          </a:prstGeom>
          <a:solidFill>
            <a:srgbClr val="FFFDF8"/>
          </a:solidFill>
          <a:ln w="19050">
            <a:solidFill>
              <a:srgbClr val="5D8C52"/>
            </a:solidFill>
            <a:prstDash val="dash"/>
          </a:ln>
        </p:spPr>
      </p:sp>
      <p:sp>
        <p:nvSpPr>
          <p:cNvPr id="21" name="path tile"/>
          <p:cNvSpPr/>
          <p:nvPr/>
        </p:nvSpPr>
        <p:spPr>
          <a:xfrm>
            <a:off x="9372600" y="2743200"/>
            <a:ext cx="777240" cy="777240"/>
          </a:xfrm>
          <a:prstGeom prst="roundRect">
            <a:avLst>
              <a:gd name="adj" fmla="val 16471"/>
            </a:avLst>
          </a:prstGeom>
          <a:solidFill>
            <a:srgbClr val="FFFDF8"/>
          </a:solidFill>
          <a:ln w="19050">
            <a:solidFill>
              <a:srgbClr val="5D8C52"/>
            </a:solidFill>
            <a:prstDash val="dash"/>
          </a:ln>
        </p:spPr>
      </p:sp>
      <p:sp>
        <p:nvSpPr>
          <p:cNvPr id="22" name="path tile"/>
          <p:cNvSpPr/>
          <p:nvPr/>
        </p:nvSpPr>
        <p:spPr>
          <a:xfrm>
            <a:off x="10287000" y="2331720"/>
            <a:ext cx="777240" cy="777240"/>
          </a:xfrm>
          <a:prstGeom prst="roundRect">
            <a:avLst>
              <a:gd name="adj" fmla="val 16471"/>
            </a:avLst>
          </a:prstGeom>
          <a:solidFill>
            <a:srgbClr val="FFFDF8"/>
          </a:solidFill>
          <a:ln w="19050">
            <a:solidFill>
              <a:srgbClr val="5D8C52"/>
            </a:solidFill>
            <a:prstDash val="dash"/>
          </a:ln>
        </p:spPr>
      </p:sp>
      <p:pic>
        <p:nvPicPr>
          <p:cNvPr id="23" name="Beebot on tile" descr="A Beebot floor robot">    </p:cNvPr>
          <p:cNvPicPr>
            <a:picLocks noChangeAspect="1"/>
          </p:cNvPicPr>
          <p:nvPr/>
        </p:nvPicPr>
        <p:blipFill>
          <a:blip r:embed="rId3"/>
          <a:stretch>
            <a:fillRect/>
          </a:stretch>
        </p:blipFill>
        <p:spPr>
          <a:xfrm>
            <a:off x="8546014" y="2464308"/>
            <a:ext cx="610757" cy="502920"/>
          </a:xfrm>
          <a:prstGeom prst="rect">
            <a:avLst/>
          </a:prstGeom>
        </p:spPr>
      </p:pic>
      <p:pic>
        <p:nvPicPr>
          <p:cNvPr id="24" name="paw" descr="Icon">    </p:cNvPr>
          <p:cNvPicPr>
            <a:picLocks noChangeAspect="1"/>
          </p:cNvPicPr>
          <p:nvPr/>
        </p:nvPicPr>
        <p:blipFill>
          <a:blip r:embed="rId4"/>
          <a:stretch>
            <a:fillRect/>
          </a:stretch>
        </p:blipFill>
        <p:spPr>
          <a:xfrm>
            <a:off x="10497312" y="2532888"/>
            <a:ext cx="365760" cy="365760"/>
          </a:xfrm>
          <a:prstGeom prst="rect">
            <a:avLst/>
          </a:prstGeom>
        </p:spPr>
      </p:pic>
      <p:sp>
        <p:nvSpPr>
          <p:cNvPr id="25" name="pill"/>
          <p:cNvSpPr/>
          <p:nvPr/>
        </p:nvSpPr>
        <p:spPr>
          <a:xfrm>
            <a:off x="2377440" y="5669280"/>
            <a:ext cx="7406640" cy="475488"/>
          </a:xfrm>
          <a:prstGeom prst="roundRect">
            <a:avLst>
              <a:gd name="adj" fmla="val 50000"/>
            </a:avLst>
          </a:prstGeom>
          <a:solidFill>
            <a:srgbClr val="232C4B"/>
          </a:solidFill>
          <a:ln w="12700">
            <a:solidFill>
              <a:srgbClr val="232C4B"/>
            </a:solidFill>
            <a:prstDash val="solid"/>
          </a:ln>
        </p:spPr>
      </p:sp>
      <p:sp>
        <p:nvSpPr>
          <p:cNvPr id="26" name="Text 20"/>
          <p:cNvSpPr txBox="1"/>
          <p:nvPr/>
        </p:nvSpPr>
        <p:spPr>
          <a:xfrm>
            <a:off x="2377440" y="5669280"/>
            <a:ext cx="7406640" cy="47548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Rounded MT Bold" pitchFamily="34" charset="0"/>
                <a:ea typeface="Arial Rounded MT Bold" pitchFamily="34" charset="-122"/>
                <a:cs typeface="Arial Rounded MT Bold" pitchFamily="34" charset="-120"/>
              </a:rPr>
              <a:t>More than any animated lesson, this is the goal</a:t>
            </a:r>
            <a:endParaRPr lang="en-US" sz="1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top tag"/>
          <p:cNvSpPr/>
          <p:nvPr/>
        </p:nvSpPr>
        <p:spPr>
          <a:xfrm>
            <a:off x="548640" y="384048"/>
            <a:ext cx="2569464"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2569464"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8 · AT YOUR TABLE</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4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Rosie’s Walk, with a Beebot</a:t>
            </a:r>
            <a:endParaRPr lang="en-US" sz="3600" dirty="0"/>
          </a:p>
        </p:txBody>
      </p:sp>
      <p:sp>
        <p:nvSpPr>
          <p:cNvPr id="7" name="number"/>
          <p:cNvSpPr/>
          <p:nvPr/>
        </p:nvSpPr>
        <p:spPr>
          <a:xfrm>
            <a:off x="548640" y="1828800"/>
            <a:ext cx="475488" cy="475488"/>
          </a:xfrm>
          <a:prstGeom prst="ellipse">
            <a:avLst/>
          </a:prstGeom>
          <a:solidFill>
            <a:srgbClr val="FFFDF8"/>
          </a:solidFill>
          <a:ln w="12700">
            <a:solidFill>
              <a:srgbClr val="FFFDF8"/>
            </a:solidFill>
            <a:prstDash val="solid"/>
          </a:ln>
        </p:spPr>
      </p:sp>
      <p:sp>
        <p:nvSpPr>
          <p:cNvPr id="8" name="Text 6"/>
          <p:cNvSpPr txBox="1"/>
          <p:nvPr/>
        </p:nvSpPr>
        <p:spPr>
          <a:xfrm>
            <a:off x="548640" y="1828800"/>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1</a:t>
            </a:r>
            <a:endParaRPr lang="en-US" sz="1500" dirty="0"/>
          </a:p>
        </p:txBody>
      </p:sp>
      <p:sp>
        <p:nvSpPr>
          <p:cNvPr id="9" name="Text 7"/>
          <p:cNvSpPr txBox="1"/>
          <p:nvPr/>
        </p:nvSpPr>
        <p:spPr>
          <a:xfrm>
            <a:off x="1188720" y="1828800"/>
            <a:ext cx="5394960" cy="475488"/>
          </a:xfrm>
          <a:prstGeom prst="rect">
            <a:avLst/>
          </a:prstGeom>
          <a:noFill/>
          <a:ln/>
        </p:spPr>
        <p:txBody>
          <a:bodyPr wrap="square" lIns="0" tIns="0" rIns="0" bIns="0" rtlCol="0" anchor="ctr"/>
          <a:lstStyle/>
          <a:p>
            <a:pPr indent="0" marL="0">
              <a:buNone/>
            </a:pPr>
            <a:r>
              <a:rPr lang="en-US" sz="1700" dirty="0">
                <a:solidFill>
                  <a:srgbClr val="232C4B"/>
                </a:solidFill>
                <a:latin typeface="Calibri" pitchFamily="34" charset="0"/>
                <a:ea typeface="Calibri" pitchFamily="34" charset="-122"/>
                <a:cs typeface="Calibri" pitchFamily="34" charset="-120"/>
              </a:rPr>
              <a:t>Lay the six farm tiles edge to edge. The hen house is START.</a:t>
            </a:r>
            <a:endParaRPr lang="en-US" sz="1700" dirty="0"/>
          </a:p>
        </p:txBody>
      </p:sp>
      <p:sp>
        <p:nvSpPr>
          <p:cNvPr id="10" name="number"/>
          <p:cNvSpPr/>
          <p:nvPr/>
        </p:nvSpPr>
        <p:spPr>
          <a:xfrm>
            <a:off x="548640" y="2514600"/>
            <a:ext cx="475488" cy="475488"/>
          </a:xfrm>
          <a:prstGeom prst="ellipse">
            <a:avLst/>
          </a:prstGeom>
          <a:solidFill>
            <a:srgbClr val="FFFDF8"/>
          </a:solidFill>
          <a:ln w="12700">
            <a:solidFill>
              <a:srgbClr val="FFFDF8"/>
            </a:solidFill>
            <a:prstDash val="solid"/>
          </a:ln>
        </p:spPr>
      </p:sp>
      <p:sp>
        <p:nvSpPr>
          <p:cNvPr id="11" name="Text 9"/>
          <p:cNvSpPr txBox="1"/>
          <p:nvPr/>
        </p:nvSpPr>
        <p:spPr>
          <a:xfrm>
            <a:off x="548640" y="2514600"/>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2</a:t>
            </a:r>
            <a:endParaRPr lang="en-US" sz="1500" dirty="0"/>
          </a:p>
        </p:txBody>
      </p:sp>
      <p:sp>
        <p:nvSpPr>
          <p:cNvPr id="12" name="Text 10"/>
          <p:cNvSpPr txBox="1"/>
          <p:nvPr/>
        </p:nvSpPr>
        <p:spPr>
          <a:xfrm>
            <a:off x="1188720" y="2514600"/>
            <a:ext cx="5394960" cy="475488"/>
          </a:xfrm>
          <a:prstGeom prst="rect">
            <a:avLst/>
          </a:prstGeom>
          <a:noFill/>
          <a:ln/>
        </p:spPr>
        <p:txBody>
          <a:bodyPr wrap="square" lIns="0" tIns="0" rIns="0" bIns="0" rtlCol="0" anchor="ctr"/>
          <a:lstStyle/>
          <a:p>
            <a:pPr indent="0" marL="0">
              <a:buNone/>
            </a:pPr>
            <a:r>
              <a:rPr lang="en-US" sz="1700" dirty="0">
                <a:solidFill>
                  <a:srgbClr val="232C4B"/>
                </a:solidFill>
                <a:latin typeface="Calibri" pitchFamily="34" charset="0"/>
                <a:ea typeface="Calibri" pitchFamily="34" charset="-122"/>
                <a:cs typeface="Calibri" pitchFamily="34" charset="-120"/>
              </a:rPr>
              <a:t>One press = one 15 cm tile. Press CLEAR first.</a:t>
            </a:r>
            <a:endParaRPr lang="en-US" sz="1700" dirty="0"/>
          </a:p>
        </p:txBody>
      </p:sp>
      <p:sp>
        <p:nvSpPr>
          <p:cNvPr id="13" name="number"/>
          <p:cNvSpPr/>
          <p:nvPr/>
        </p:nvSpPr>
        <p:spPr>
          <a:xfrm>
            <a:off x="548640" y="3200400"/>
            <a:ext cx="475488" cy="475488"/>
          </a:xfrm>
          <a:prstGeom prst="ellipse">
            <a:avLst/>
          </a:prstGeom>
          <a:solidFill>
            <a:srgbClr val="FFFDF8"/>
          </a:solidFill>
          <a:ln w="12700">
            <a:solidFill>
              <a:srgbClr val="FFFDF8"/>
            </a:solidFill>
            <a:prstDash val="solid"/>
          </a:ln>
        </p:spPr>
      </p:sp>
      <p:sp>
        <p:nvSpPr>
          <p:cNvPr id="14" name="Text 12"/>
          <p:cNvSpPr txBox="1"/>
          <p:nvPr/>
        </p:nvSpPr>
        <p:spPr>
          <a:xfrm>
            <a:off x="548640" y="3200400"/>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3</a:t>
            </a:r>
            <a:endParaRPr lang="en-US" sz="1500" dirty="0"/>
          </a:p>
        </p:txBody>
      </p:sp>
      <p:sp>
        <p:nvSpPr>
          <p:cNvPr id="15" name="Text 13"/>
          <p:cNvSpPr txBox="1"/>
          <p:nvPr/>
        </p:nvSpPr>
        <p:spPr>
          <a:xfrm>
            <a:off x="1188720" y="3200400"/>
            <a:ext cx="5394960" cy="475488"/>
          </a:xfrm>
          <a:prstGeom prst="rect">
            <a:avLst/>
          </a:prstGeom>
          <a:noFill/>
          <a:ln/>
        </p:spPr>
        <p:txBody>
          <a:bodyPr wrap="square" lIns="0" tIns="0" rIns="0" bIns="0" rtlCol="0" anchor="ctr"/>
          <a:lstStyle/>
          <a:p>
            <a:pPr indent="0" marL="0">
              <a:buNone/>
            </a:pPr>
            <a:r>
              <a:rPr lang="en-US" sz="1700" dirty="0">
                <a:solidFill>
                  <a:srgbClr val="232C4B"/>
                </a:solidFill>
                <a:latin typeface="Calibri" pitchFamily="34" charset="0"/>
                <a:ea typeface="Calibri" pitchFamily="34" charset="-122"/>
                <a:cs typeface="Calibri" pitchFamily="34" charset="-120"/>
              </a:rPr>
              <a:t>Plan Rosie’s walk in story order with arrow cards. Predict, then GO.</a:t>
            </a:r>
            <a:endParaRPr lang="en-US" sz="1700" dirty="0"/>
          </a:p>
        </p:txBody>
      </p:sp>
      <p:sp>
        <p:nvSpPr>
          <p:cNvPr id="16" name="number"/>
          <p:cNvSpPr/>
          <p:nvPr/>
        </p:nvSpPr>
        <p:spPr>
          <a:xfrm>
            <a:off x="548640" y="3886200"/>
            <a:ext cx="475488" cy="475488"/>
          </a:xfrm>
          <a:prstGeom prst="ellipse">
            <a:avLst/>
          </a:prstGeom>
          <a:solidFill>
            <a:srgbClr val="FFFDF8"/>
          </a:solidFill>
          <a:ln w="12700">
            <a:solidFill>
              <a:srgbClr val="FFFDF8"/>
            </a:solidFill>
            <a:prstDash val="solid"/>
          </a:ln>
        </p:spPr>
      </p:sp>
      <p:sp>
        <p:nvSpPr>
          <p:cNvPr id="17" name="Text 15"/>
          <p:cNvSpPr txBox="1"/>
          <p:nvPr/>
        </p:nvSpPr>
        <p:spPr>
          <a:xfrm>
            <a:off x="548640" y="3886200"/>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4</a:t>
            </a:r>
            <a:endParaRPr lang="en-US" sz="1500" dirty="0"/>
          </a:p>
        </p:txBody>
      </p:sp>
      <p:sp>
        <p:nvSpPr>
          <p:cNvPr id="18" name="Text 16"/>
          <p:cNvSpPr txBox="1"/>
          <p:nvPr/>
        </p:nvSpPr>
        <p:spPr>
          <a:xfrm>
            <a:off x="1188720" y="3886200"/>
            <a:ext cx="5394960" cy="475488"/>
          </a:xfrm>
          <a:prstGeom prst="rect">
            <a:avLst/>
          </a:prstGeom>
          <a:noFill/>
          <a:ln/>
        </p:spPr>
        <p:txBody>
          <a:bodyPr wrap="square" lIns="0" tIns="0" rIns="0" bIns="0" rtlCol="0" anchor="ctr"/>
          <a:lstStyle/>
          <a:p>
            <a:pPr indent="0" marL="0">
              <a:buNone/>
            </a:pPr>
            <a:r>
              <a:rPr lang="en-US" sz="1700" dirty="0">
                <a:solidFill>
                  <a:srgbClr val="232C4B"/>
                </a:solidFill>
                <a:latin typeface="Calibri" pitchFamily="34" charset="0"/>
                <a:ea typeface="Calibri" pitchFamily="34" charset="-122"/>
                <a:cs typeface="Calibri" pitchFamily="34" charset="-120"/>
              </a:rPr>
              <a:t>Choose filming with permission, drawing or story roles.</a:t>
            </a:r>
            <a:endParaRPr lang="en-US" sz="1700" dirty="0"/>
          </a:p>
        </p:txBody>
      </p:sp>
      <p:sp>
        <p:nvSpPr>
          <p:cNvPr id="19" name="level card"/>
          <p:cNvSpPr/>
          <p:nvPr/>
        </p:nvSpPr>
        <p:spPr>
          <a:xfrm>
            <a:off x="548640" y="4663440"/>
            <a:ext cx="1920240" cy="1508760"/>
          </a:xfrm>
          <a:prstGeom prst="roundRect">
            <a:avLst>
              <a:gd name="adj" fmla="val 19394"/>
            </a:avLst>
          </a:prstGeom>
          <a:solidFill>
            <a:srgbClr val="E4F3FA"/>
          </a:solidFill>
          <a:ln w="12700">
            <a:solidFill>
              <a:srgbClr val="E4F3FA"/>
            </a:solidFill>
            <a:prstDash val="solid"/>
          </a:ln>
          <a:effectLst>
            <a:outerShdw sx="100000" sy="100000" kx="0" ky="0" algn="bl" rotWithShape="0" blurRad="177800" dist="50800" dir="5400000">
              <a:srgbClr val="232C4B">
                <a:alpha val="10000"/>
              </a:srgbClr>
            </a:outerShdw>
          </a:effectLst>
        </p:spPr>
      </p:sp>
      <p:sp>
        <p:nvSpPr>
          <p:cNvPr id="20" name="Text 18"/>
          <p:cNvSpPr txBox="1"/>
          <p:nvPr/>
        </p:nvSpPr>
        <p:spPr>
          <a:xfrm>
            <a:off x="713232" y="4791456"/>
            <a:ext cx="16459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Nest &amp; Nursery</a:t>
            </a:r>
            <a:endParaRPr lang="en-US" sz="1500" dirty="0"/>
          </a:p>
        </p:txBody>
      </p:sp>
      <p:sp>
        <p:nvSpPr>
          <p:cNvPr id="21" name="Text 19"/>
          <p:cNvSpPr txBox="1"/>
          <p:nvPr/>
        </p:nvSpPr>
        <p:spPr>
          <a:xfrm>
            <a:off x="713232" y="5120640"/>
            <a:ext cx="1645920" cy="10058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Move a pretend bee by hand, or program one step. Count together.</a:t>
            </a:r>
            <a:endParaRPr lang="en-US" sz="1350" dirty="0"/>
          </a:p>
        </p:txBody>
      </p:sp>
      <p:sp>
        <p:nvSpPr>
          <p:cNvPr id="22" name="level card"/>
          <p:cNvSpPr/>
          <p:nvPr/>
        </p:nvSpPr>
        <p:spPr>
          <a:xfrm>
            <a:off x="2606040" y="4663440"/>
            <a:ext cx="1920240" cy="1508760"/>
          </a:xfrm>
          <a:prstGeom prst="roundRect">
            <a:avLst>
              <a:gd name="adj" fmla="val 19394"/>
            </a:avLst>
          </a:prstGeom>
          <a:solidFill>
            <a:srgbClr val="FDE5DC"/>
          </a:solidFill>
          <a:ln w="12700">
            <a:solidFill>
              <a:srgbClr val="FDE5DC"/>
            </a:solidFill>
            <a:prstDash val="solid"/>
          </a:ln>
          <a:effectLst>
            <a:outerShdw sx="100000" sy="100000" kx="0" ky="0" algn="bl" rotWithShape="0" blurRad="177800" dist="50800" dir="5400000">
              <a:srgbClr val="232C4B">
                <a:alpha val="10000"/>
              </a:srgbClr>
            </a:outerShdw>
          </a:effectLst>
        </p:spPr>
      </p:sp>
      <p:sp>
        <p:nvSpPr>
          <p:cNvPr id="23" name="Text 21"/>
          <p:cNvSpPr txBox="1"/>
          <p:nvPr/>
        </p:nvSpPr>
        <p:spPr>
          <a:xfrm>
            <a:off x="2770632" y="4791456"/>
            <a:ext cx="16459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Reception</a:t>
            </a:r>
            <a:endParaRPr lang="en-US" sz="1500" dirty="0"/>
          </a:p>
        </p:txBody>
      </p:sp>
      <p:sp>
        <p:nvSpPr>
          <p:cNvPr id="24" name="Text 22"/>
          <p:cNvSpPr txBox="1"/>
          <p:nvPr/>
        </p:nvSpPr>
        <p:spPr>
          <a:xfrm>
            <a:off x="2770632" y="5120640"/>
            <a:ext cx="1645920" cy="10058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The whole walk in one program, in story order.</a:t>
            </a:r>
            <a:endParaRPr lang="en-US" sz="1350" dirty="0"/>
          </a:p>
        </p:txBody>
      </p:sp>
      <p:sp>
        <p:nvSpPr>
          <p:cNvPr id="25" name="level card"/>
          <p:cNvSpPr/>
          <p:nvPr/>
        </p:nvSpPr>
        <p:spPr>
          <a:xfrm>
            <a:off x="4663440" y="4663440"/>
            <a:ext cx="1920240" cy="1508760"/>
          </a:xfrm>
          <a:prstGeom prst="roundRect">
            <a:avLst>
              <a:gd name="adj" fmla="val 19394"/>
            </a:avLst>
          </a:prstGeom>
          <a:solidFill>
            <a:srgbClr val="EFEAFB"/>
          </a:solidFill>
          <a:ln w="12700">
            <a:solidFill>
              <a:srgbClr val="EFEAFB"/>
            </a:solidFill>
            <a:prstDash val="solid"/>
          </a:ln>
          <a:effectLst>
            <a:outerShdw sx="100000" sy="100000" kx="0" ky="0" algn="bl" rotWithShape="0" blurRad="177800" dist="50800" dir="5400000">
              <a:srgbClr val="232C4B">
                <a:alpha val="10000"/>
              </a:srgbClr>
            </a:outerShdw>
          </a:effectLst>
        </p:spPr>
      </p:sp>
      <p:sp>
        <p:nvSpPr>
          <p:cNvPr id="26" name="Text 24"/>
          <p:cNvSpPr txBox="1"/>
          <p:nvPr/>
        </p:nvSpPr>
        <p:spPr>
          <a:xfrm>
            <a:off x="4828032" y="4791456"/>
            <a:ext cx="16459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Year 1–2</a:t>
            </a:r>
            <a:endParaRPr lang="en-US" sz="1500" dirty="0"/>
          </a:p>
        </p:txBody>
      </p:sp>
      <p:sp>
        <p:nvSpPr>
          <p:cNvPr id="27" name="Text 25"/>
          <p:cNvSpPr txBox="1"/>
          <p:nvPr/>
        </p:nvSpPr>
        <p:spPr>
          <a:xfrm>
            <a:off x="4828032" y="5120640"/>
            <a:ext cx="1645920" cy="10058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Move a tile. Write a program for a partner to debug.</a:t>
            </a:r>
            <a:endParaRPr lang="en-US" sz="1350" dirty="0"/>
          </a:p>
        </p:txBody>
      </p:sp>
      <p:pic>
        <p:nvPicPr>
          <p:cNvPr id="28" name="Beebot" descr="A Beebot floor robot">    </p:cNvPr>
          <p:cNvPicPr>
            <a:picLocks noChangeAspect="1"/>
          </p:cNvPicPr>
          <p:nvPr/>
        </p:nvPicPr>
        <p:blipFill>
          <a:blip r:embed="rId1"/>
          <a:stretch>
            <a:fillRect/>
          </a:stretch>
        </p:blipFill>
        <p:spPr>
          <a:xfrm>
            <a:off x="7525668" y="1691640"/>
            <a:ext cx="3053784" cy="2514600"/>
          </a:xfrm>
          <a:prstGeom prst="rect">
            <a:avLst/>
          </a:prstGeom>
        </p:spPr>
      </p:pic>
      <p:sp>
        <p:nvSpPr>
          <p:cNvPr id="29" name="talk card"/>
          <p:cNvSpPr/>
          <p:nvPr/>
        </p:nvSpPr>
        <p:spPr>
          <a:xfrm>
            <a:off x="6903720" y="4434840"/>
            <a:ext cx="4754880" cy="1737360"/>
          </a:xfrm>
          <a:prstGeom prst="roundRect">
            <a:avLst>
              <a:gd name="adj" fmla="val 1684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30" name="Text 27"/>
          <p:cNvSpPr txBox="1"/>
          <p:nvPr/>
        </p:nvSpPr>
        <p:spPr>
          <a:xfrm>
            <a:off x="7178040" y="4572000"/>
            <a:ext cx="4206240" cy="365760"/>
          </a:xfrm>
          <a:prstGeom prst="rect">
            <a:avLst/>
          </a:prstGeom>
          <a:noFill/>
          <a:ln/>
        </p:spPr>
        <p:txBody>
          <a:bodyPr wrap="square" lIns="0" tIns="0" rIns="0" bIns="0" rtlCol="0" anchor="t"/>
          <a:lstStyle/>
          <a:p>
            <a:pPr indent="0" marL="0">
              <a:buNone/>
            </a:pPr>
            <a:r>
              <a:rPr lang="en-US" sz="1700" dirty="0">
                <a:solidFill>
                  <a:srgbClr val="232C4B"/>
                </a:solidFill>
                <a:latin typeface="Arial Rounded MT Bold" pitchFamily="34" charset="0"/>
                <a:ea typeface="Arial Rounded MT Bold" pitchFamily="34" charset="-122"/>
                <a:cs typeface="Arial Rounded MT Bold" pitchFamily="34" charset="-120"/>
              </a:rPr>
              <a:t>Then ask</a:t>
            </a:r>
            <a:endParaRPr lang="en-US" sz="1700" dirty="0"/>
          </a:p>
        </p:txBody>
      </p:sp>
      <p:sp>
        <p:nvSpPr>
          <p:cNvPr id="31" name="Text 28"/>
          <p:cNvSpPr txBox="1"/>
          <p:nvPr/>
        </p:nvSpPr>
        <p:spPr>
          <a:xfrm>
            <a:off x="7178040" y="4956048"/>
            <a:ext cx="4251960" cy="1097280"/>
          </a:xfrm>
          <a:prstGeom prst="rect">
            <a:avLst/>
          </a:prstGeom>
          <a:noFill/>
          <a:ln/>
        </p:spPr>
        <p:txBody>
          <a:bodyPr wrap="square" lIns="0" tIns="0" rIns="0" bIns="0" rtlCol="0" anchor="t"/>
          <a:lstStyle/>
          <a:p>
            <a:pPr indent="0" marL="0">
              <a:buNone/>
            </a:pPr>
            <a:r>
              <a:rPr lang="en-US" sz="1500" dirty="0">
                <a:solidFill>
                  <a:srgbClr val="232C4B"/>
                </a:solidFill>
                <a:latin typeface="Calibri" pitchFamily="34" charset="0"/>
                <a:ea typeface="Calibri" pitchFamily="34" charset="-122"/>
                <a:cs typeface="Calibri" pitchFamily="34" charset="-120"/>
              </a:rPr>
              <a:t>“How did it know where to go? Who told it?” People programmed it: the seed of “people made it”.</a:t>
            </a:r>
            <a:endParaRPr lang="en-US" sz="15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top tag"/>
          <p:cNvSpPr/>
          <p:nvPr/>
        </p:nvSpPr>
        <p:spPr>
          <a:xfrm>
            <a:off x="548640" y="384048"/>
            <a:ext cx="2761488" cy="384048"/>
          </a:xfrm>
          <a:prstGeom prst="roundRect">
            <a:avLst>
              <a:gd name="adj" fmla="val 50000"/>
            </a:avLst>
          </a:prstGeom>
          <a:solidFill>
            <a:srgbClr val="FDF1CB"/>
          </a:solidFill>
          <a:ln w="12700">
            <a:solidFill>
              <a:srgbClr val="FDF1CB"/>
            </a:solidFill>
            <a:prstDash val="solid"/>
          </a:ln>
        </p:spPr>
      </p:sp>
      <p:sp>
        <p:nvSpPr>
          <p:cNvPr id="3" name="Text 1"/>
          <p:cNvSpPr txBox="1"/>
          <p:nvPr/>
        </p:nvSpPr>
        <p:spPr>
          <a:xfrm>
            <a:off x="548640" y="384048"/>
            <a:ext cx="2761488"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8 · MOMENTS OF PLAY</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Where play and AI literacy overlap</a:t>
            </a:r>
            <a:endParaRPr lang="en-US" sz="3600" dirty="0"/>
          </a:p>
        </p:txBody>
      </p:sp>
      <p:sp>
        <p:nvSpPr>
          <p:cNvPr id="5" name="Text 3"/>
          <p:cNvSpPr txBox="1"/>
          <p:nvPr/>
        </p:nvSpPr>
        <p:spPr>
          <a:xfrm>
            <a:off x="548640" y="1627632"/>
            <a:ext cx="10972800" cy="365760"/>
          </a:xfrm>
          <a:prstGeom prst="rect">
            <a:avLst/>
          </a:prstGeom>
          <a:noFill/>
          <a:ln/>
        </p:spPr>
        <p:txBody>
          <a:bodyPr wrap="square" lIns="0" tIns="0" rIns="0" bIns="0" rtlCol="0" anchor="t"/>
          <a:lstStyle/>
          <a:p>
            <a:pPr indent="0" marL="0">
              <a:buNone/>
            </a:pPr>
            <a:r>
              <a:rPr lang="en-US" sz="1600" dirty="0">
                <a:solidFill>
                  <a:srgbClr val="5A6280"/>
                </a:solidFill>
                <a:latin typeface="Calibri" pitchFamily="34" charset="0"/>
                <a:ea typeface="Calibri" pitchFamily="34" charset="-122"/>
                <a:cs typeface="Calibri" pitchFamily="34" charset="-120"/>
              </a:rPr>
              <a:t>The same loop works from Nest to Year 2. What changes is who holds the device, and how much children explain.</a:t>
            </a:r>
            <a:endParaRPr lang="en-US" sz="1600" dirty="0"/>
          </a:p>
        </p:txBody>
      </p:sp>
      <p:graphicFrame>
        <p:nvGraphicFramePr>
          <p:cNvPr id="19" name="moments of play table"/>
          <p:cNvGraphicFramePr>
            <a:graphicFrameLocks noGrp="1"/>
          </p:cNvGraphicFramePr>
          <p:nvPr>
            <p:extLst>
              <p:ext uri="{D42A27DB-BD31-4B8C-83A1-F6EECF244321}">
                <p14:modId xmlns:p14="http://schemas.microsoft.com/office/powerpoint/2010/main" val="1579011935"/>
              </p:ext>
            </p:extLst>
          </p:nvPr>
        </p:nvGraphicFramePr>
        <p:xfrm>
          <a:off x="548640" y="2148840"/>
          <a:ext cx="11109960" cy="914400"/>
        </p:xfrm>
        <a:graphic>
          <a:graphicData uri="http://schemas.openxmlformats.org/drawingml/2006/table">
            <a:tbl>
              <a:tblPr/>
              <a:tblGrid>
                <a:gridCol w="1417320"/>
                <a:gridCol w="2423160"/>
                <a:gridCol w="2423160"/>
                <a:gridCol w="2423160"/>
                <a:gridCol w="2423160"/>
              </a:tblGrid>
              <a:tr h="457200">
                <a:tc>
                  <a:txBody>
                    <a:bodyPr/>
                    <a:lstStyle/>
                    <a:p>
                      <a:pPr indent="0" marL="0">
                        <a:buNone/>
                      </a:pP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Nest &amp; Nursery</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E4F3FA"/>
                    </a:solidFill>
                  </a:tcPr>
                </a:tc>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Reception</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DF1CB"/>
                    </a:solidFill>
                  </a:tcPr>
                </a:tc>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Year 1</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DE5DC"/>
                    </a:solidFill>
                  </a:tcPr>
                </a:tc>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Year 2</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E7F0DF"/>
                    </a:solidFill>
                  </a:tcPr>
                </a:tc>
              </a:tr>
              <a:tr h="713232">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Story</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BF4E7"/>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two-minute Dilon clip on the carpet</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“Remember when? What did Dilon ask us?”</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story where a character uses an app</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story we credit: whose idea was it?</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r>
              <a:tr h="713232">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Play</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BF4E7"/>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Battery-free pretend tech in role play</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Beebots on a story mat; a pretend speaker</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Beebot routes for a partner to debug</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maze with instructions for another team</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r>
              <a:tr h="713232">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Capture</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BF4E7"/>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The adult holds the iPad; the child points</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Children capture a path with adapted support</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short “how we did it” clip</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Ask before filming a friend; add a caption</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r>
              <a:tr h="713232">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Talk back</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BF4E7"/>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One printed photo: “What were you doing?”</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Sequence three prints: first, then, last</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“What would you change?”</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Photo plus their words, shared at pick-up</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r>
              <a:tr h="640080">
                <a:tc>
                  <a:txBody>
                    <a:bodyPr/>
                    <a:lstStyle/>
                    <a:p>
                      <a:pPr indent="0" marL="0">
                        <a:buNone/>
                      </a:pPr>
                      <a:r>
                        <a:rPr lang="en-US" sz="1400" b="1" dirty="0">
                          <a:solidFill>
                            <a:srgbClr val="232C4B"/>
                          </a:solidFill>
                          <a:latin typeface="Arial Rounded MT Bold" pitchFamily="34" charset="0"/>
                          <a:ea typeface="Arial Rounded MT Bold" pitchFamily="34" charset="-122"/>
                          <a:cs typeface="Arial Rounded MT Bold" pitchFamily="34" charset="-120"/>
                        </a:rPr>
                        <a:t>Home</a:t>
                      </a:r>
                      <a:endParaRPr lang="en-US" sz="1400" dirty="0">
                        <a:latin typeface="Arial Rounded MT Bold" charset="0"/>
                        <a:ea typeface="Arial Rounded MT Bold" charset="0"/>
                        <a:cs typeface="Arial Rounded MT Bold"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BF4E7"/>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Return things to Dilon or a grown-up</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Charging-cabinet helpers</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An “apps we use” wall</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c>
                  <a:txBody>
                    <a:bodyPr/>
                    <a:lstStyle/>
                    <a:p>
                      <a:pPr indent="0" marL="0">
                        <a:buNone/>
                      </a:pPr>
                      <a:r>
                        <a:rPr lang="en-US" sz="1300" dirty="0">
                          <a:solidFill>
                            <a:srgbClr val="232C4B"/>
                          </a:solidFill>
                          <a:latin typeface="Calibri" pitchFamily="34" charset="0"/>
                          <a:ea typeface="Calibri" pitchFamily="34" charset="-122"/>
                          <a:cs typeface="Calibri" pitchFamily="34" charset="-120"/>
                        </a:rPr>
                        <a:t>A class agreement for devices</a:t>
                      </a:r>
                      <a:endParaRPr lang="en-US" sz="1300" dirty="0">
                        <a:latin typeface="Calibri" charset="0"/>
                        <a:ea typeface="Calibri" charset="0"/>
                        <a:cs typeface="Calibri" charset="0"/>
                      </a:endParaRPr>
                    </a:p>
                  </a:txBody>
                  <a:tcPr marL="91440" marR="91440" marT="91440" marB="91440" anchor="ctr">
                    <a:lnL w="12700" cap="flat" cmpd="sng" algn="ctr">
                      <a:solidFill>
                        <a:srgbClr val="E7DCC6"/>
                      </a:solidFill>
                      <a:prstDash val="solid"/>
                      <a:round/>
                      <a:headEnd type="none" w="med" len="med"/>
                      <a:tailEnd type="none" w="med" len="med"/>
                    </a:lnL>
                    <a:lnR w="12700" cap="flat" cmpd="sng" algn="ctr">
                      <a:solidFill>
                        <a:srgbClr val="E7DCC6"/>
                      </a:solidFill>
                      <a:prstDash val="solid"/>
                      <a:round/>
                      <a:headEnd type="none" w="med" len="med"/>
                      <a:tailEnd type="none" w="med" len="med"/>
                    </a:lnR>
                    <a:lnT w="12700" cap="flat" cmpd="sng" algn="ctr">
                      <a:solidFill>
                        <a:srgbClr val="E7DCC6"/>
                      </a:solidFill>
                      <a:prstDash val="solid"/>
                      <a:round/>
                      <a:headEnd type="none" w="med" len="med"/>
                      <a:tailEnd type="none" w="med" len="med"/>
                    </a:lnT>
                    <a:lnB w="12700" cap="flat" cmpd="sng" algn="ctr">
                      <a:solidFill>
                        <a:srgbClr val="E7DCC6"/>
                      </a:solidFill>
                      <a:prstDash val="solid"/>
                      <a:round/>
                      <a:headEnd type="none" w="med" len="med"/>
                      <a:tailEnd type="none" w="med" len="med"/>
                    </a:lnB>
                    <a:solidFill>
                      <a:srgbClr val="FFFDF8"/>
                    </a:solidFill>
                  </a:tcPr>
                </a:tc>
              </a:tr>
            </a:tbl>
          </a:graphicData>
        </a:graphic>
      </p:graphicFrame>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pill"/>
          <p:cNvSpPr/>
          <p:nvPr/>
        </p:nvSpPr>
        <p:spPr>
          <a:xfrm>
            <a:off x="548640" y="1463040"/>
            <a:ext cx="2834640"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1463040"/>
            <a:ext cx="283464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CHAPTER 3 · STOPS 9–12</a:t>
            </a:r>
            <a:endParaRPr lang="en-US" sz="1200" dirty="0"/>
          </a:p>
        </p:txBody>
      </p:sp>
      <p:sp>
        <p:nvSpPr>
          <p:cNvPr id="4" name="Text 0"/>
          <p:cNvSpPr/>
          <p:nvPr>
            <p:ph idx="100" type="title" hasCustomPrompt="1"/>
          </p:nvPr>
        </p:nvSpPr>
        <p:spPr>
          <a:xfrm>
            <a:off x="548640" y="2148840"/>
            <a:ext cx="6766560" cy="1737360"/>
          </a:xfrm>
          <a:prstGeom prst="rect">
            <a:avLst/>
          </a:prstGeom>
          <a:noFill/>
          <a:ln/>
        </p:spPr>
        <p:txBody>
          <a:bodyPr wrap="square" lIns="0" tIns="0" rIns="0" bIns="0" rtlCol="0" anchor="b"/>
          <a:lstStyle/>
          <a:p>
            <a:pPr algn="l" indent="0" marL="0">
              <a:buNone/>
            </a:pPr>
            <a:r>
              <a:rPr lang="en-US" sz="5400" dirty="0">
                <a:solidFill>
                  <a:srgbClr val="FFFFFF"/>
                </a:solidFill>
                <a:latin typeface="Arial Rounded MT Bold" pitchFamily="34" charset="0"/>
                <a:ea typeface="Arial Rounded MT Bold" pitchFamily="34" charset="-122"/>
                <a:cs typeface="Arial Rounded MT Bold" pitchFamily="34" charset="-120"/>
              </a:rPr>
              <a:t>Make it yours</a:t>
            </a:r>
            <a:endParaRPr lang="en-US" sz="5400" dirty="0"/>
          </a:p>
        </p:txBody>
      </p:sp>
      <p:sp>
        <p:nvSpPr>
          <p:cNvPr id="5" name="Text 0"/>
          <p:cNvSpPr/>
          <p:nvPr>
            <p:ph idx="101" type="body" hasCustomPrompt="1"/>
          </p:nvPr>
        </p:nvSpPr>
        <p:spPr>
          <a:xfrm>
            <a:off x="548640" y="4023360"/>
            <a:ext cx="6309360" cy="1005840"/>
          </a:xfrm>
          <a:prstGeom prst="rect">
            <a:avLst/>
          </a:prstGeom>
          <a:noFill/>
          <a:ln/>
        </p:spPr>
        <p:txBody>
          <a:bodyPr wrap="square" lIns="0" tIns="0" rIns="0" bIns="0" rtlCol="0" anchor="t"/>
          <a:lstStyle/>
          <a:p>
            <a:pPr algn="l" indent="0" marL="0">
              <a:buNone/>
            </a:pPr>
            <a:r>
              <a:rPr lang="en-US" sz="2200" dirty="0">
                <a:solidFill>
                  <a:srgbClr val="EFEAFB"/>
                </a:solidFill>
                <a:latin typeface="Calibri" pitchFamily="34" charset="0"/>
                <a:ea typeface="Calibri" pitchFamily="34" charset="-122"/>
                <a:cs typeface="Calibri" pitchFamily="34" charset="-120"/>
              </a:rPr>
              <a:t>Your learners, your rooms, your character and your plan</a:t>
            </a:r>
            <a:endParaRPr lang="en-US" sz="2200" dirty="0"/>
          </a:p>
        </p:txBody>
      </p:sp>
      <p:sp>
        <p:nvSpPr>
          <p:cNvPr id="6" name="pill"/>
          <p:cNvSpPr/>
          <p:nvPr/>
        </p:nvSpPr>
        <p:spPr>
          <a:xfrm>
            <a:off x="548640" y="5257800"/>
            <a:ext cx="1755648" cy="420624"/>
          </a:xfrm>
          <a:prstGeom prst="roundRect">
            <a:avLst>
              <a:gd name="adj" fmla="val 50000"/>
            </a:avLst>
          </a:prstGeom>
          <a:solidFill>
            <a:srgbClr val="EFEAFB"/>
          </a:solidFill>
          <a:ln w="12700">
            <a:solidFill>
              <a:srgbClr val="EFEAFB"/>
            </a:solidFill>
            <a:prstDash val="solid"/>
          </a:ln>
        </p:spPr>
      </p:sp>
      <p:sp>
        <p:nvSpPr>
          <p:cNvPr id="7" name="Text 5"/>
          <p:cNvSpPr txBox="1"/>
          <p:nvPr/>
        </p:nvSpPr>
        <p:spPr>
          <a:xfrm>
            <a:off x="548640" y="5257800"/>
            <a:ext cx="1755648"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9 The playhouse</a:t>
            </a:r>
            <a:endParaRPr lang="en-US" sz="1300" dirty="0"/>
          </a:p>
        </p:txBody>
      </p:sp>
      <p:sp>
        <p:nvSpPr>
          <p:cNvPr id="8" name="pill"/>
          <p:cNvSpPr/>
          <p:nvPr/>
        </p:nvSpPr>
        <p:spPr>
          <a:xfrm>
            <a:off x="2441448" y="5257800"/>
            <a:ext cx="2114093" cy="420624"/>
          </a:xfrm>
          <a:prstGeom prst="roundRect">
            <a:avLst>
              <a:gd name="adj" fmla="val 50000"/>
            </a:avLst>
          </a:prstGeom>
          <a:solidFill>
            <a:srgbClr val="EFEAFB"/>
          </a:solidFill>
          <a:ln w="12700">
            <a:solidFill>
              <a:srgbClr val="EFEAFB"/>
            </a:solidFill>
            <a:prstDash val="solid"/>
          </a:ln>
        </p:spPr>
      </p:sp>
      <p:sp>
        <p:nvSpPr>
          <p:cNvPr id="9" name="Text 7"/>
          <p:cNvSpPr txBox="1"/>
          <p:nvPr/>
        </p:nvSpPr>
        <p:spPr>
          <a:xfrm>
            <a:off x="2441448" y="5257800"/>
            <a:ext cx="2114093"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10 Make Dilon yours</a:t>
            </a:r>
            <a:endParaRPr lang="en-US" sz="1300" dirty="0"/>
          </a:p>
        </p:txBody>
      </p:sp>
      <p:sp>
        <p:nvSpPr>
          <p:cNvPr id="10" name="pill"/>
          <p:cNvSpPr/>
          <p:nvPr/>
        </p:nvSpPr>
        <p:spPr>
          <a:xfrm>
            <a:off x="4692701" y="5257800"/>
            <a:ext cx="1845259" cy="420624"/>
          </a:xfrm>
          <a:prstGeom prst="roundRect">
            <a:avLst>
              <a:gd name="adj" fmla="val 50000"/>
            </a:avLst>
          </a:prstGeom>
          <a:solidFill>
            <a:srgbClr val="EFEAFB"/>
          </a:solidFill>
          <a:ln w="12700">
            <a:solidFill>
              <a:srgbClr val="EFEAFB"/>
            </a:solidFill>
            <a:prstDash val="solid"/>
          </a:ln>
        </p:spPr>
      </p:sp>
      <p:sp>
        <p:nvSpPr>
          <p:cNvPr id="11" name="Text 9"/>
          <p:cNvSpPr txBox="1"/>
          <p:nvPr/>
        </p:nvSpPr>
        <p:spPr>
          <a:xfrm>
            <a:off x="4692701" y="5257800"/>
            <a:ext cx="1845259"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11 Check &amp; build</a:t>
            </a:r>
            <a:endParaRPr lang="en-US" sz="1300" dirty="0"/>
          </a:p>
        </p:txBody>
      </p:sp>
      <p:sp>
        <p:nvSpPr>
          <p:cNvPr id="12" name="pill"/>
          <p:cNvSpPr/>
          <p:nvPr/>
        </p:nvSpPr>
        <p:spPr>
          <a:xfrm>
            <a:off x="6675120" y="5257800"/>
            <a:ext cx="1397203" cy="420624"/>
          </a:xfrm>
          <a:prstGeom prst="roundRect">
            <a:avLst>
              <a:gd name="adj" fmla="val 50000"/>
            </a:avLst>
          </a:prstGeom>
          <a:solidFill>
            <a:srgbClr val="EFEAFB"/>
          </a:solidFill>
          <a:ln w="12700">
            <a:solidFill>
              <a:srgbClr val="EFEAFB"/>
            </a:solidFill>
            <a:prstDash val="solid"/>
          </a:ln>
        </p:spPr>
      </p:sp>
      <p:sp>
        <p:nvSpPr>
          <p:cNvPr id="13" name="Text 11"/>
          <p:cNvSpPr txBox="1"/>
          <p:nvPr/>
        </p:nvSpPr>
        <p:spPr>
          <a:xfrm>
            <a:off x="6675120" y="5257800"/>
            <a:ext cx="1397203" cy="420624"/>
          </a:xfrm>
          <a:prstGeom prst="rect">
            <a:avLst/>
          </a:prstGeom>
          <a:noFill/>
          <a:ln/>
        </p:spPr>
        <p:txBody>
          <a:bodyPr wrap="square" lIns="0" tIns="0" rIns="0" bIns="0" rtlCol="0" anchor="ctr"/>
          <a:lstStyle/>
          <a:p>
            <a:pPr algn="ctr" indent="0" marL="0">
              <a:buNone/>
            </a:pPr>
            <a:r>
              <a:rPr lang="en-US" sz="1300" b="1" dirty="0">
                <a:solidFill>
                  <a:srgbClr val="232C4B"/>
                </a:solidFill>
                <a:latin typeface="Calibri" pitchFamily="34" charset="0"/>
                <a:ea typeface="Calibri" pitchFamily="34" charset="-122"/>
                <a:cs typeface="Calibri" pitchFamily="34" charset="-120"/>
              </a:rPr>
              <a:t>12 Families</a:t>
            </a:r>
            <a:endParaRPr lang="en-US" sz="1300" dirty="0"/>
          </a:p>
        </p:txBody>
      </p:sp>
      <p:pic>
        <p:nvPicPr>
          <p:cNvPr id="14" name="f-kate-full" descr="Kind Kate, a koala">    </p:cNvPr>
          <p:cNvPicPr>
            <a:picLocks noChangeAspect="1"/>
          </p:cNvPicPr>
          <p:nvPr/>
        </p:nvPicPr>
        <p:blipFill>
          <a:blip r:embed="rId1"/>
          <a:stretch>
            <a:fillRect/>
          </a:stretch>
        </p:blipFill>
        <p:spPr>
          <a:xfrm>
            <a:off x="7543800" y="3291840"/>
            <a:ext cx="1570658" cy="2011680"/>
          </a:xfrm>
          <a:prstGeom prst="rect">
            <a:avLst/>
          </a:prstGeom>
        </p:spPr>
      </p:pic>
      <p:pic>
        <p:nvPicPr>
          <p:cNvPr id="15" name="f-dilon-full" descr="Digital Citizen Dilon">    </p:cNvPr>
          <p:cNvPicPr>
            <a:picLocks noChangeAspect="1"/>
          </p:cNvPicPr>
          <p:nvPr/>
        </p:nvPicPr>
        <p:blipFill>
          <a:blip r:embed="rId2"/>
          <a:stretch>
            <a:fillRect/>
          </a:stretch>
        </p:blipFill>
        <p:spPr>
          <a:xfrm>
            <a:off x="8595360" y="2240280"/>
            <a:ext cx="2899703" cy="3108960"/>
          </a:xfrm>
          <a:prstGeom prst="rect">
            <a:avLst/>
          </a:prstGeom>
        </p:spPr>
      </p:pic>
      <p:pic>
        <p:nvPicPr>
          <p:cNvPr id="16" name="f-oli-full" descr="Open-minded Oli, a zebra">    </p:cNvPr>
          <p:cNvPicPr>
            <a:picLocks noChangeAspect="1"/>
          </p:cNvPicPr>
          <p:nvPr/>
        </p:nvPicPr>
        <p:blipFill>
          <a:blip r:embed="rId3"/>
          <a:stretch>
            <a:fillRect/>
          </a:stretch>
        </p:blipFill>
        <p:spPr>
          <a:xfrm>
            <a:off x="10378440" y="3200400"/>
            <a:ext cx="1739118" cy="21031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top tag"/>
          <p:cNvSpPr/>
          <p:nvPr/>
        </p:nvSpPr>
        <p:spPr>
          <a:xfrm>
            <a:off x="548640" y="384048"/>
            <a:ext cx="2569464"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2569464"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9 · THE PLAYHOUSE</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24–31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Walk through the playhouse</a:t>
            </a:r>
            <a:endParaRPr lang="en-US" sz="3600" dirty="0"/>
          </a:p>
        </p:txBody>
      </p:sp>
      <p:sp>
        <p:nvSpPr>
          <p:cNvPr id="7" name="number"/>
          <p:cNvSpPr/>
          <p:nvPr/>
        </p:nvSpPr>
        <p:spPr>
          <a:xfrm>
            <a:off x="548640" y="1828800"/>
            <a:ext cx="512064" cy="512064"/>
          </a:xfrm>
          <a:prstGeom prst="ellipse">
            <a:avLst/>
          </a:prstGeom>
          <a:solidFill>
            <a:srgbClr val="FFFDF8"/>
          </a:solidFill>
          <a:ln w="12700">
            <a:solidFill>
              <a:srgbClr val="FFFDF8"/>
            </a:solidFill>
            <a:prstDash val="solid"/>
          </a:ln>
        </p:spPr>
      </p:sp>
      <p:sp>
        <p:nvSpPr>
          <p:cNvPr id="8" name="Text 6"/>
          <p:cNvSpPr txBox="1"/>
          <p:nvPr/>
        </p:nvSpPr>
        <p:spPr>
          <a:xfrm>
            <a:off x="548640" y="1828800"/>
            <a:ext cx="512064" cy="512064"/>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1</a:t>
            </a:r>
            <a:endParaRPr lang="en-US" sz="1600" dirty="0"/>
          </a:p>
        </p:txBody>
      </p:sp>
      <p:sp>
        <p:nvSpPr>
          <p:cNvPr id="9" name="Text 7"/>
          <p:cNvSpPr txBox="1"/>
          <p:nvPr/>
        </p:nvSpPr>
        <p:spPr>
          <a:xfrm>
            <a:off x="1234440" y="1847088"/>
            <a:ext cx="3657600" cy="36576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Who are your learners?</a:t>
            </a:r>
            <a:endParaRPr lang="en-US" sz="1800" dirty="0"/>
          </a:p>
        </p:txBody>
      </p:sp>
      <p:sp>
        <p:nvSpPr>
          <p:cNvPr id="10" name="Text 8"/>
          <p:cNvSpPr txBox="1"/>
          <p:nvPr/>
        </p:nvSpPr>
        <p:spPr>
          <a:xfrm>
            <a:off x="1234440" y="2240280"/>
            <a:ext cx="3657600" cy="594360"/>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Start where they are: Nest, Reception, Year 1 or Year 2.</a:t>
            </a:r>
            <a:endParaRPr lang="en-US" sz="1450" dirty="0"/>
          </a:p>
        </p:txBody>
      </p:sp>
      <p:sp>
        <p:nvSpPr>
          <p:cNvPr id="11" name="number"/>
          <p:cNvSpPr/>
          <p:nvPr/>
        </p:nvSpPr>
        <p:spPr>
          <a:xfrm>
            <a:off x="548640" y="2926080"/>
            <a:ext cx="512064" cy="512064"/>
          </a:xfrm>
          <a:prstGeom prst="ellipse">
            <a:avLst/>
          </a:prstGeom>
          <a:solidFill>
            <a:srgbClr val="FFFDF8"/>
          </a:solidFill>
          <a:ln w="12700">
            <a:solidFill>
              <a:srgbClr val="FFFDF8"/>
            </a:solidFill>
            <a:prstDash val="solid"/>
          </a:ln>
        </p:spPr>
      </p:sp>
      <p:sp>
        <p:nvSpPr>
          <p:cNvPr id="12" name="Text 10"/>
          <p:cNvSpPr txBox="1"/>
          <p:nvPr/>
        </p:nvSpPr>
        <p:spPr>
          <a:xfrm>
            <a:off x="548640" y="2926080"/>
            <a:ext cx="512064" cy="512064"/>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2</a:t>
            </a:r>
            <a:endParaRPr lang="en-US" sz="1600" dirty="0"/>
          </a:p>
        </p:txBody>
      </p:sp>
      <p:sp>
        <p:nvSpPr>
          <p:cNvPr id="13" name="Text 11"/>
          <p:cNvSpPr txBox="1"/>
          <p:nvPr/>
        </p:nvSpPr>
        <p:spPr>
          <a:xfrm>
            <a:off x="1234440" y="2944368"/>
            <a:ext cx="3657600" cy="36576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Walk the rooms</a:t>
            </a:r>
            <a:endParaRPr lang="en-US" sz="1800" dirty="0"/>
          </a:p>
        </p:txBody>
      </p:sp>
      <p:sp>
        <p:nvSpPr>
          <p:cNvPr id="14" name="Text 12"/>
          <p:cNvSpPr txBox="1"/>
          <p:nvPr/>
        </p:nvSpPr>
        <p:spPr>
          <a:xfrm>
            <a:off x="1234440" y="3337560"/>
            <a:ext cx="3657600" cy="594360"/>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Each room keeps the play first and adds a precise lens.</a:t>
            </a:r>
            <a:endParaRPr lang="en-US" sz="1450" dirty="0"/>
          </a:p>
        </p:txBody>
      </p:sp>
      <p:sp>
        <p:nvSpPr>
          <p:cNvPr id="15" name="number"/>
          <p:cNvSpPr/>
          <p:nvPr/>
        </p:nvSpPr>
        <p:spPr>
          <a:xfrm>
            <a:off x="548640" y="4023360"/>
            <a:ext cx="512064" cy="512064"/>
          </a:xfrm>
          <a:prstGeom prst="ellipse">
            <a:avLst/>
          </a:prstGeom>
          <a:solidFill>
            <a:srgbClr val="FFFDF8"/>
          </a:solidFill>
          <a:ln w="12700">
            <a:solidFill>
              <a:srgbClr val="FFFDF8"/>
            </a:solidFill>
            <a:prstDash val="solid"/>
          </a:ln>
        </p:spPr>
      </p:sp>
      <p:sp>
        <p:nvSpPr>
          <p:cNvPr id="16" name="Text 14"/>
          <p:cNvSpPr txBox="1"/>
          <p:nvPr/>
        </p:nvSpPr>
        <p:spPr>
          <a:xfrm>
            <a:off x="548640" y="4023360"/>
            <a:ext cx="512064" cy="512064"/>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3</a:t>
            </a:r>
            <a:endParaRPr lang="en-US" sz="1600" dirty="0"/>
          </a:p>
        </p:txBody>
      </p:sp>
      <p:sp>
        <p:nvSpPr>
          <p:cNvPr id="17" name="Text 15"/>
          <p:cNvSpPr txBox="1"/>
          <p:nvPr/>
        </p:nvSpPr>
        <p:spPr>
          <a:xfrm>
            <a:off x="1234440" y="4041648"/>
            <a:ext cx="3657600" cy="36576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Pick moments that fit</a:t>
            </a:r>
            <a:endParaRPr lang="en-US" sz="1800" dirty="0"/>
          </a:p>
        </p:txBody>
      </p:sp>
      <p:sp>
        <p:nvSpPr>
          <p:cNvPr id="18" name="Text 16"/>
          <p:cNvSpPr txBox="1"/>
          <p:nvPr/>
        </p:nvSpPr>
        <p:spPr>
          <a:xfrm>
            <a:off x="1234440" y="4434840"/>
            <a:ext cx="3657600" cy="594360"/>
          </a:xfrm>
          <a:prstGeom prst="rect">
            <a:avLst/>
          </a:prstGeom>
          <a:noFill/>
          <a:ln/>
        </p:spPr>
        <p:txBody>
          <a:bodyPr wrap="square" lIns="0" tIns="0" rIns="0" bIns="0" rtlCol="0" anchor="t"/>
          <a:lstStyle/>
          <a:p>
            <a:pPr indent="0" marL="0">
              <a:buNone/>
            </a:pPr>
            <a:r>
              <a:rPr lang="en-US" sz="1450" dirty="0">
                <a:solidFill>
                  <a:srgbClr val="232C4B"/>
                </a:solidFill>
                <a:latin typeface="Calibri" pitchFamily="34" charset="0"/>
                <a:ea typeface="Calibri" pitchFamily="34" charset="-122"/>
                <a:cs typeface="Calibri" pitchFamily="34" charset="-120"/>
              </a:rPr>
              <a:t>What can your children already do? Circle the one you’ll start with.</a:t>
            </a:r>
            <a:endParaRPr lang="en-US" sz="1450" dirty="0"/>
          </a:p>
        </p:txBody>
      </p:sp>
      <p:sp>
        <p:nvSpPr>
          <p:cNvPr id="19" name="example idea"/>
          <p:cNvSpPr/>
          <p:nvPr/>
        </p:nvSpPr>
        <p:spPr>
          <a:xfrm>
            <a:off x="548640" y="5166360"/>
            <a:ext cx="4434840" cy="1005840"/>
          </a:xfrm>
          <a:prstGeom prst="roundRect">
            <a:avLst>
              <a:gd name="adj" fmla="val 29091"/>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0" name="Text 18"/>
          <p:cNvSpPr txBox="1"/>
          <p:nvPr/>
        </p:nvSpPr>
        <p:spPr>
          <a:xfrm>
            <a:off x="777240" y="5166360"/>
            <a:ext cx="4023360" cy="1005840"/>
          </a:xfrm>
          <a:prstGeom prst="rect">
            <a:avLst/>
          </a:prstGeom>
          <a:noFill/>
          <a:ln/>
        </p:spPr>
        <p:txBody>
          <a:bodyPr wrap="square" lIns="0" tIns="0" rIns="0" bIns="0" rtlCol="0" anchor="ctr"/>
          <a:lstStyle/>
          <a:p>
            <a:pPr indent="0" marL="0">
              <a:buNone/>
            </a:pPr>
            <a:r>
              <a:rPr lang="en-US" sz="1350" b="1" dirty="0">
                <a:solidFill>
                  <a:srgbClr val="232C4B"/>
                </a:solidFill>
                <a:latin typeface="Arial Rounded MT Bold" pitchFamily="34" charset="0"/>
                <a:ea typeface="Arial Rounded MT Bold" pitchFamily="34" charset="-122"/>
                <a:cs typeface="Arial Rounded MT Bold" pitchFamily="34" charset="-120"/>
              </a:rPr>
              <a:t>Reception · Home corner  </a:t>
            </a:r>
            <a:pPr indent="0" marL="0">
              <a:buNone/>
            </a:pPr>
            <a:r>
              <a:rPr lang="en-US" sz="1350" dirty="0">
                <a:solidFill>
                  <a:srgbClr val="232C4B"/>
                </a:solidFill>
                <a:latin typeface="Calibri" pitchFamily="34" charset="0"/>
                <a:ea typeface="Calibri" pitchFamily="34" charset="-122"/>
                <a:cs typeface="Calibri" pitchFamily="34" charset="-120"/>
              </a:rPr>
              <a:t>A pretend smart speaker that can only say what’s on its card. “Who made it say that?”</a:t>
            </a:r>
            <a:endParaRPr lang="en-US" sz="1350" dirty="0"/>
          </a:p>
        </p:txBody>
      </p:sp>
      <p:sp>
        <p:nvSpPr>
          <p:cNvPr id="21" name="roof"/>
          <p:cNvSpPr/>
          <p:nvPr/>
        </p:nvSpPr>
        <p:spPr>
          <a:xfrm>
            <a:off x="5349240" y="1691640"/>
            <a:ext cx="6309360" cy="1234440"/>
          </a:xfrm>
          <a:prstGeom prst="triangle">
            <a:avLst/>
          </a:prstGeom>
          <a:solidFill>
            <a:srgbClr val="F08B70"/>
          </a:solidFill>
          <a:ln w="12700">
            <a:solidFill>
              <a:srgbClr val="F08B70"/>
            </a:solidFill>
            <a:prstDash val="solid"/>
          </a:ln>
        </p:spPr>
      </p:sp>
      <p:sp>
        <p:nvSpPr>
          <p:cNvPr id="22" name="roof window"/>
          <p:cNvSpPr/>
          <p:nvPr/>
        </p:nvSpPr>
        <p:spPr>
          <a:xfrm>
            <a:off x="8275320" y="2240280"/>
            <a:ext cx="457200" cy="457200"/>
          </a:xfrm>
          <a:prstGeom prst="ellipse">
            <a:avLst/>
          </a:prstGeom>
          <a:solidFill>
            <a:srgbClr val="FDF1CB"/>
          </a:solidFill>
          <a:ln w="25400">
            <a:solidFill>
              <a:srgbClr val="FFFDF8"/>
            </a:solidFill>
            <a:prstDash val="solid"/>
          </a:ln>
        </p:spPr>
      </p:sp>
      <p:sp>
        <p:nvSpPr>
          <p:cNvPr id="23" name="walls"/>
          <p:cNvSpPr/>
          <p:nvPr/>
        </p:nvSpPr>
        <p:spPr>
          <a:xfrm>
            <a:off x="5577840" y="2880360"/>
            <a:ext cx="5852160" cy="3291840"/>
          </a:xfrm>
          <a:prstGeom prst="roundRect">
            <a:avLst>
              <a:gd name="adj" fmla="val 8333"/>
            </a:avLst>
          </a:prstGeom>
          <a:solidFill>
            <a:srgbClr val="F6E6CB"/>
          </a:solidFill>
          <a:ln w="76200">
            <a:solidFill>
              <a:srgbClr val="E6BF8D"/>
            </a:solidFill>
            <a:prstDash val="solid"/>
          </a:ln>
          <a:effectLst>
            <a:outerShdw sx="100000" sy="100000" kx="0" ky="0" algn="bl" rotWithShape="0" blurRad="177800" dist="50800" dir="5400000">
              <a:srgbClr val="232C4B">
                <a:alpha val="10000"/>
              </a:srgbClr>
            </a:outerShdw>
          </a:effectLst>
        </p:spPr>
      </p:sp>
      <p:sp>
        <p:nvSpPr>
          <p:cNvPr id="24" name="room"/>
          <p:cNvSpPr/>
          <p:nvPr/>
        </p:nvSpPr>
        <p:spPr>
          <a:xfrm>
            <a:off x="5779008" y="3063240"/>
            <a:ext cx="1737360" cy="1389888"/>
          </a:xfrm>
          <a:prstGeom prst="roundRect">
            <a:avLst>
              <a:gd name="adj" fmla="val 14474"/>
            </a:avLst>
          </a:prstGeom>
          <a:solidFill>
            <a:srgbClr val="E4F3FA"/>
          </a:solidFill>
          <a:ln w="12700">
            <a:solidFill>
              <a:srgbClr val="E4F3FA"/>
            </a:solidFill>
            <a:prstDash val="solid"/>
          </a:ln>
        </p:spPr>
      </p:sp>
      <p:sp>
        <p:nvSpPr>
          <p:cNvPr id="25" name="Text 23"/>
          <p:cNvSpPr txBox="1"/>
          <p:nvPr/>
        </p:nvSpPr>
        <p:spPr>
          <a:xfrm>
            <a:off x="5907024" y="3209544"/>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Story carpet</a:t>
            </a:r>
            <a:endParaRPr lang="en-US" sz="1500" dirty="0"/>
          </a:p>
        </p:txBody>
      </p:sp>
      <p:sp>
        <p:nvSpPr>
          <p:cNvPr id="26" name="Text 24"/>
          <p:cNvSpPr txBox="1"/>
          <p:nvPr/>
        </p:nvSpPr>
        <p:spPr>
          <a:xfrm>
            <a:off x="5907024" y="3840480"/>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circle time and books</a:t>
            </a:r>
            <a:endParaRPr lang="en-US" sz="1200" dirty="0"/>
          </a:p>
        </p:txBody>
      </p:sp>
      <p:sp>
        <p:nvSpPr>
          <p:cNvPr id="27" name="room"/>
          <p:cNvSpPr/>
          <p:nvPr/>
        </p:nvSpPr>
        <p:spPr>
          <a:xfrm>
            <a:off x="7635240" y="3063240"/>
            <a:ext cx="1737360" cy="1389888"/>
          </a:xfrm>
          <a:prstGeom prst="roundRect">
            <a:avLst>
              <a:gd name="adj" fmla="val 14474"/>
            </a:avLst>
          </a:prstGeom>
          <a:solidFill>
            <a:srgbClr val="FDE5DC"/>
          </a:solidFill>
          <a:ln w="12700">
            <a:solidFill>
              <a:srgbClr val="FDE5DC"/>
            </a:solidFill>
            <a:prstDash val="solid"/>
          </a:ln>
        </p:spPr>
      </p:sp>
      <p:sp>
        <p:nvSpPr>
          <p:cNvPr id="28" name="Text 26"/>
          <p:cNvSpPr txBox="1"/>
          <p:nvPr/>
        </p:nvSpPr>
        <p:spPr>
          <a:xfrm>
            <a:off x="7763256" y="3209544"/>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Home corner</a:t>
            </a:r>
            <a:endParaRPr lang="en-US" sz="1500" dirty="0"/>
          </a:p>
        </p:txBody>
      </p:sp>
      <p:sp>
        <p:nvSpPr>
          <p:cNvPr id="29" name="Text 27"/>
          <p:cNvSpPr txBox="1"/>
          <p:nvPr/>
        </p:nvSpPr>
        <p:spPr>
          <a:xfrm>
            <a:off x="7763256" y="3840480"/>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role play</a:t>
            </a:r>
            <a:endParaRPr lang="en-US" sz="1200" dirty="0"/>
          </a:p>
        </p:txBody>
      </p:sp>
      <p:sp>
        <p:nvSpPr>
          <p:cNvPr id="30" name="room"/>
          <p:cNvSpPr/>
          <p:nvPr/>
        </p:nvSpPr>
        <p:spPr>
          <a:xfrm>
            <a:off x="9491472" y="3063240"/>
            <a:ext cx="1737360" cy="1389888"/>
          </a:xfrm>
          <a:prstGeom prst="roundRect">
            <a:avLst>
              <a:gd name="adj" fmla="val 14474"/>
            </a:avLst>
          </a:prstGeom>
          <a:solidFill>
            <a:srgbClr val="EFEAFB"/>
          </a:solidFill>
          <a:ln w="12700">
            <a:solidFill>
              <a:srgbClr val="EFEAFB"/>
            </a:solidFill>
            <a:prstDash val="solid"/>
          </a:ln>
        </p:spPr>
      </p:sp>
      <p:sp>
        <p:nvSpPr>
          <p:cNvPr id="31" name="Text 29"/>
          <p:cNvSpPr txBox="1"/>
          <p:nvPr/>
        </p:nvSpPr>
        <p:spPr>
          <a:xfrm>
            <a:off x="9619488" y="3209544"/>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Art studio</a:t>
            </a:r>
            <a:endParaRPr lang="en-US" sz="1500" dirty="0"/>
          </a:p>
        </p:txBody>
      </p:sp>
      <p:sp>
        <p:nvSpPr>
          <p:cNvPr id="32" name="Text 30"/>
          <p:cNvSpPr txBox="1"/>
          <p:nvPr/>
        </p:nvSpPr>
        <p:spPr>
          <a:xfrm>
            <a:off x="9619488" y="3840480"/>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drawing and making</a:t>
            </a:r>
            <a:endParaRPr lang="en-US" sz="1200" dirty="0"/>
          </a:p>
        </p:txBody>
      </p:sp>
      <p:sp>
        <p:nvSpPr>
          <p:cNvPr id="33" name="room"/>
          <p:cNvSpPr/>
          <p:nvPr/>
        </p:nvSpPr>
        <p:spPr>
          <a:xfrm>
            <a:off x="5779008" y="4581144"/>
            <a:ext cx="1737360" cy="1389888"/>
          </a:xfrm>
          <a:prstGeom prst="roundRect">
            <a:avLst>
              <a:gd name="adj" fmla="val 14474"/>
            </a:avLst>
          </a:prstGeom>
          <a:solidFill>
            <a:srgbClr val="FDF1CB"/>
          </a:solidFill>
          <a:ln w="12700">
            <a:solidFill>
              <a:srgbClr val="FDF1CB"/>
            </a:solidFill>
            <a:prstDash val="solid"/>
          </a:ln>
        </p:spPr>
      </p:sp>
      <p:sp>
        <p:nvSpPr>
          <p:cNvPr id="34" name="Text 32"/>
          <p:cNvSpPr txBox="1"/>
          <p:nvPr/>
        </p:nvSpPr>
        <p:spPr>
          <a:xfrm>
            <a:off x="5907024" y="4727448"/>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Build &amp; move</a:t>
            </a:r>
            <a:endParaRPr lang="en-US" sz="1500" dirty="0"/>
          </a:p>
        </p:txBody>
      </p:sp>
      <p:sp>
        <p:nvSpPr>
          <p:cNvPr id="35" name="Text 33"/>
          <p:cNvSpPr txBox="1"/>
          <p:nvPr/>
        </p:nvSpPr>
        <p:spPr>
          <a:xfrm>
            <a:off x="5907024" y="5358384"/>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blocks and Beebots</a:t>
            </a:r>
            <a:endParaRPr lang="en-US" sz="1200" dirty="0"/>
          </a:p>
        </p:txBody>
      </p:sp>
      <p:sp>
        <p:nvSpPr>
          <p:cNvPr id="36" name="room"/>
          <p:cNvSpPr/>
          <p:nvPr/>
        </p:nvSpPr>
        <p:spPr>
          <a:xfrm>
            <a:off x="7635240" y="4581144"/>
            <a:ext cx="1737360" cy="1389888"/>
          </a:xfrm>
          <a:prstGeom prst="roundRect">
            <a:avLst>
              <a:gd name="adj" fmla="val 14474"/>
            </a:avLst>
          </a:prstGeom>
          <a:solidFill>
            <a:srgbClr val="FFFDF8"/>
          </a:solidFill>
          <a:ln w="12700">
            <a:solidFill>
              <a:srgbClr val="FFFDF8"/>
            </a:solidFill>
            <a:prstDash val="solid"/>
          </a:ln>
        </p:spPr>
      </p:sp>
      <p:sp>
        <p:nvSpPr>
          <p:cNvPr id="37" name="Text 35"/>
          <p:cNvSpPr txBox="1"/>
          <p:nvPr/>
        </p:nvSpPr>
        <p:spPr>
          <a:xfrm>
            <a:off x="7763256" y="4727448"/>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Tech station</a:t>
            </a:r>
            <a:endParaRPr lang="en-US" sz="1500" dirty="0"/>
          </a:p>
        </p:txBody>
      </p:sp>
      <p:sp>
        <p:nvSpPr>
          <p:cNvPr id="38" name="Text 36"/>
          <p:cNvSpPr txBox="1"/>
          <p:nvPr/>
        </p:nvSpPr>
        <p:spPr>
          <a:xfrm>
            <a:off x="7763256" y="5358384"/>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Dilon’s station</a:t>
            </a:r>
            <a:endParaRPr lang="en-US" sz="1200" dirty="0"/>
          </a:p>
        </p:txBody>
      </p:sp>
      <p:sp>
        <p:nvSpPr>
          <p:cNvPr id="39" name="room"/>
          <p:cNvSpPr/>
          <p:nvPr/>
        </p:nvSpPr>
        <p:spPr>
          <a:xfrm>
            <a:off x="9491472" y="4581144"/>
            <a:ext cx="1737360" cy="1389888"/>
          </a:xfrm>
          <a:prstGeom prst="roundRect">
            <a:avLst>
              <a:gd name="adj" fmla="val 14474"/>
            </a:avLst>
          </a:prstGeom>
          <a:solidFill>
            <a:srgbClr val="E7F0DF"/>
          </a:solidFill>
          <a:ln w="12700">
            <a:solidFill>
              <a:srgbClr val="E7F0DF"/>
            </a:solidFill>
            <a:prstDash val="solid"/>
          </a:ln>
        </p:spPr>
      </p:sp>
      <p:sp>
        <p:nvSpPr>
          <p:cNvPr id="40" name="Text 38"/>
          <p:cNvSpPr txBox="1"/>
          <p:nvPr/>
        </p:nvSpPr>
        <p:spPr>
          <a:xfrm>
            <a:off x="9619488" y="4727448"/>
            <a:ext cx="1508760" cy="566928"/>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Garden</a:t>
            </a:r>
            <a:endParaRPr lang="en-US" sz="1500" dirty="0"/>
          </a:p>
        </p:txBody>
      </p:sp>
      <p:sp>
        <p:nvSpPr>
          <p:cNvPr id="41" name="Text 39"/>
          <p:cNvSpPr txBox="1"/>
          <p:nvPr/>
        </p:nvSpPr>
        <p:spPr>
          <a:xfrm>
            <a:off x="9619488" y="5358384"/>
            <a:ext cx="1508760" cy="502920"/>
          </a:xfrm>
          <a:prstGeom prst="rect">
            <a:avLst/>
          </a:prstGeom>
          <a:noFill/>
          <a:ln/>
        </p:spPr>
        <p:txBody>
          <a:bodyPr wrap="square" lIns="0" tIns="0" rIns="0" bIns="0" rtlCol="0" anchor="t"/>
          <a:lstStyle/>
          <a:p>
            <a:pPr indent="0" marL="0">
              <a:buNone/>
            </a:pPr>
            <a:r>
              <a:rPr lang="en-US" sz="1200" dirty="0">
                <a:solidFill>
                  <a:srgbClr val="5A6280"/>
                </a:solidFill>
                <a:latin typeface="Calibri" pitchFamily="34" charset="0"/>
                <a:ea typeface="Calibri" pitchFamily="34" charset="-122"/>
                <a:cs typeface="Calibri" pitchFamily="34" charset="-120"/>
              </a:rPr>
              <a:t>outdoors</a:t>
            </a:r>
            <a:endParaRPr lang="en-US" sz="12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top tag"/>
          <p:cNvSpPr/>
          <p:nvPr/>
        </p:nvSpPr>
        <p:spPr>
          <a:xfrm>
            <a:off x="548640" y="384048"/>
            <a:ext cx="2953512" cy="384048"/>
          </a:xfrm>
          <a:prstGeom prst="roundRect">
            <a:avLst>
              <a:gd name="adj" fmla="val 50000"/>
            </a:avLst>
          </a:prstGeom>
          <a:solidFill>
            <a:srgbClr val="EFEAFB"/>
          </a:solidFill>
          <a:ln w="12700">
            <a:solidFill>
              <a:srgbClr val="EFEAFB"/>
            </a:solidFill>
            <a:prstDash val="solid"/>
          </a:ln>
        </p:spPr>
      </p:sp>
      <p:sp>
        <p:nvSpPr>
          <p:cNvPr id="3" name="Text 1"/>
          <p:cNvSpPr txBox="1"/>
          <p:nvPr/>
        </p:nvSpPr>
        <p:spPr>
          <a:xfrm>
            <a:off x="548640" y="384048"/>
            <a:ext cx="2953512"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10 · MAKE DILON YOURS</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31–35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Seven steps to your own values friend</a:t>
            </a:r>
            <a:endParaRPr lang="en-US" sz="3600" dirty="0"/>
          </a:p>
        </p:txBody>
      </p:sp>
      <p:sp>
        <p:nvSpPr>
          <p:cNvPr id="7" name="character step"/>
          <p:cNvSpPr/>
          <p:nvPr/>
        </p:nvSpPr>
        <p:spPr>
          <a:xfrm>
            <a:off x="548640" y="178308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8" name="number"/>
          <p:cNvSpPr/>
          <p:nvPr/>
        </p:nvSpPr>
        <p:spPr>
          <a:xfrm>
            <a:off x="713232" y="2002536"/>
            <a:ext cx="530352" cy="530352"/>
          </a:xfrm>
          <a:prstGeom prst="ellipse">
            <a:avLst/>
          </a:prstGeom>
          <a:solidFill>
            <a:srgbClr val="FDF1CB"/>
          </a:solidFill>
          <a:ln w="12700">
            <a:solidFill>
              <a:srgbClr val="FDF1CB"/>
            </a:solidFill>
            <a:prstDash val="solid"/>
          </a:ln>
        </p:spPr>
      </p:sp>
      <p:sp>
        <p:nvSpPr>
          <p:cNvPr id="9" name="Text 7"/>
          <p:cNvSpPr txBox="1"/>
          <p:nvPr/>
        </p:nvSpPr>
        <p:spPr>
          <a:xfrm>
            <a:off x="713232" y="200253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1</a:t>
            </a:r>
            <a:endParaRPr lang="en-US" sz="1600" dirty="0"/>
          </a:p>
        </p:txBody>
      </p:sp>
      <p:sp>
        <p:nvSpPr>
          <p:cNvPr id="10" name="Text 8"/>
          <p:cNvSpPr txBox="1"/>
          <p:nvPr/>
        </p:nvSpPr>
        <p:spPr>
          <a:xfrm>
            <a:off x="1417320" y="187452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Start with the values you have</a:t>
            </a:r>
            <a:endParaRPr lang="en-US" sz="1500" dirty="0"/>
          </a:p>
        </p:txBody>
      </p:sp>
      <p:sp>
        <p:nvSpPr>
          <p:cNvPr id="11" name="Text 9"/>
          <p:cNvSpPr txBox="1"/>
          <p:nvPr/>
        </p:nvSpPr>
        <p:spPr>
          <a:xfrm>
            <a:off x="1417320" y="224028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The DUCKS values friends were already in every Early Years room.</a:t>
            </a:r>
            <a:endParaRPr lang="en-US" sz="1350" dirty="0"/>
          </a:p>
        </p:txBody>
      </p:sp>
      <p:sp>
        <p:nvSpPr>
          <p:cNvPr id="12" name="character step"/>
          <p:cNvSpPr/>
          <p:nvPr/>
        </p:nvSpPr>
        <p:spPr>
          <a:xfrm>
            <a:off x="548640" y="288036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3" name="number"/>
          <p:cNvSpPr/>
          <p:nvPr/>
        </p:nvSpPr>
        <p:spPr>
          <a:xfrm>
            <a:off x="713232" y="3099816"/>
            <a:ext cx="530352" cy="530352"/>
          </a:xfrm>
          <a:prstGeom prst="ellipse">
            <a:avLst/>
          </a:prstGeom>
          <a:solidFill>
            <a:srgbClr val="FDE5DC"/>
          </a:solidFill>
          <a:ln w="12700">
            <a:solidFill>
              <a:srgbClr val="FDE5DC"/>
            </a:solidFill>
            <a:prstDash val="solid"/>
          </a:ln>
        </p:spPr>
      </p:sp>
      <p:sp>
        <p:nvSpPr>
          <p:cNvPr id="14" name="Text 12"/>
          <p:cNvSpPr txBox="1"/>
          <p:nvPr/>
        </p:nvSpPr>
        <p:spPr>
          <a:xfrm>
            <a:off x="713232" y="309981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2</a:t>
            </a:r>
            <a:endParaRPr lang="en-US" sz="1600" dirty="0"/>
          </a:p>
        </p:txBody>
      </p:sp>
      <p:sp>
        <p:nvSpPr>
          <p:cNvPr id="15" name="Text 13"/>
          <p:cNvSpPr txBox="1"/>
          <p:nvPr/>
        </p:nvSpPr>
        <p:spPr>
          <a:xfrm>
            <a:off x="1417320" y="297180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Find the gap in children’s lives</a:t>
            </a:r>
            <a:endParaRPr lang="en-US" sz="1500" dirty="0"/>
          </a:p>
        </p:txBody>
      </p:sp>
      <p:sp>
        <p:nvSpPr>
          <p:cNvPr id="16" name="Text 14"/>
          <p:cNvSpPr txBox="1"/>
          <p:nvPr/>
        </p:nvSpPr>
        <p:spPr>
          <a:xfrm>
            <a:off x="1417320" y="333756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The seven friends needed one for digital citizenship and safety.</a:t>
            </a:r>
            <a:endParaRPr lang="en-US" sz="1350" dirty="0"/>
          </a:p>
        </p:txBody>
      </p:sp>
      <p:sp>
        <p:nvSpPr>
          <p:cNvPr id="17" name="character step"/>
          <p:cNvSpPr/>
          <p:nvPr/>
        </p:nvSpPr>
        <p:spPr>
          <a:xfrm>
            <a:off x="548640" y="397764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8" name="number"/>
          <p:cNvSpPr/>
          <p:nvPr/>
        </p:nvSpPr>
        <p:spPr>
          <a:xfrm>
            <a:off x="713232" y="4197096"/>
            <a:ext cx="530352" cy="530352"/>
          </a:xfrm>
          <a:prstGeom prst="ellipse">
            <a:avLst/>
          </a:prstGeom>
          <a:solidFill>
            <a:srgbClr val="E4F3FA"/>
          </a:solidFill>
          <a:ln w="12700">
            <a:solidFill>
              <a:srgbClr val="E4F3FA"/>
            </a:solidFill>
            <a:prstDash val="solid"/>
          </a:ln>
        </p:spPr>
      </p:sp>
      <p:sp>
        <p:nvSpPr>
          <p:cNvPr id="19" name="Text 17"/>
          <p:cNvSpPr txBox="1"/>
          <p:nvPr/>
        </p:nvSpPr>
        <p:spPr>
          <a:xfrm>
            <a:off x="713232" y="419709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3</a:t>
            </a:r>
            <a:endParaRPr lang="en-US" sz="1600" dirty="0"/>
          </a:p>
        </p:txBody>
      </p:sp>
      <p:sp>
        <p:nvSpPr>
          <p:cNvPr id="20" name="Text 18"/>
          <p:cNvSpPr txBox="1"/>
          <p:nvPr/>
        </p:nvSpPr>
        <p:spPr>
          <a:xfrm>
            <a:off x="1417320" y="406908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Choose a character for your culture</a:t>
            </a:r>
            <a:endParaRPr lang="en-US" sz="1500" dirty="0"/>
          </a:p>
        </p:txBody>
      </p:sp>
      <p:sp>
        <p:nvSpPr>
          <p:cNvPr id="21" name="Text 19"/>
          <p:cNvSpPr txBox="1"/>
          <p:nvPr/>
        </p:nvSpPr>
        <p:spPr>
          <a:xfrm>
            <a:off x="1417320" y="443484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A cartoon dalmatian, drawn to sit beside the seven friends.</a:t>
            </a:r>
            <a:endParaRPr lang="en-US" sz="1350" dirty="0"/>
          </a:p>
        </p:txBody>
      </p:sp>
      <p:sp>
        <p:nvSpPr>
          <p:cNvPr id="22" name="character step"/>
          <p:cNvSpPr/>
          <p:nvPr/>
        </p:nvSpPr>
        <p:spPr>
          <a:xfrm>
            <a:off x="548640" y="507492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3" name="number"/>
          <p:cNvSpPr/>
          <p:nvPr/>
        </p:nvSpPr>
        <p:spPr>
          <a:xfrm>
            <a:off x="713232" y="5294376"/>
            <a:ext cx="530352" cy="530352"/>
          </a:xfrm>
          <a:prstGeom prst="ellipse">
            <a:avLst/>
          </a:prstGeom>
          <a:solidFill>
            <a:srgbClr val="E7F0DF"/>
          </a:solidFill>
          <a:ln w="12700">
            <a:solidFill>
              <a:srgbClr val="E7F0DF"/>
            </a:solidFill>
            <a:prstDash val="solid"/>
          </a:ln>
        </p:spPr>
      </p:sp>
      <p:sp>
        <p:nvSpPr>
          <p:cNvPr id="24" name="Text 22"/>
          <p:cNvSpPr txBox="1"/>
          <p:nvPr/>
        </p:nvSpPr>
        <p:spPr>
          <a:xfrm>
            <a:off x="713232" y="529437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4</a:t>
            </a:r>
            <a:endParaRPr lang="en-US" sz="1600" dirty="0"/>
          </a:p>
        </p:txBody>
      </p:sp>
      <p:sp>
        <p:nvSpPr>
          <p:cNvPr id="25" name="Text 23"/>
          <p:cNvSpPr txBox="1"/>
          <p:nvPr/>
        </p:nvSpPr>
        <p:spPr>
          <a:xfrm>
            <a:off x="1417320" y="516636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A name and one big question</a:t>
            </a:r>
            <a:endParaRPr lang="en-US" sz="1500" dirty="0"/>
          </a:p>
        </p:txBody>
      </p:sp>
      <p:sp>
        <p:nvSpPr>
          <p:cNvPr id="26" name="Text 24"/>
          <p:cNvSpPr txBox="1"/>
          <p:nvPr/>
        </p:nvSpPr>
        <p:spPr>
          <a:xfrm>
            <a:off x="1417320" y="553212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“How do we stay safe and responsible when using our iPads?”</a:t>
            </a:r>
            <a:endParaRPr lang="en-US" sz="1350" dirty="0"/>
          </a:p>
        </p:txBody>
      </p:sp>
      <p:sp>
        <p:nvSpPr>
          <p:cNvPr id="27" name="character step"/>
          <p:cNvSpPr/>
          <p:nvPr/>
        </p:nvSpPr>
        <p:spPr>
          <a:xfrm>
            <a:off x="6217920" y="178308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8" name="number"/>
          <p:cNvSpPr/>
          <p:nvPr/>
        </p:nvSpPr>
        <p:spPr>
          <a:xfrm>
            <a:off x="6382512" y="2002536"/>
            <a:ext cx="530352" cy="530352"/>
          </a:xfrm>
          <a:prstGeom prst="ellipse">
            <a:avLst/>
          </a:prstGeom>
          <a:solidFill>
            <a:srgbClr val="EFEAFB"/>
          </a:solidFill>
          <a:ln w="12700">
            <a:solidFill>
              <a:srgbClr val="EFEAFB"/>
            </a:solidFill>
            <a:prstDash val="solid"/>
          </a:ln>
        </p:spPr>
      </p:sp>
      <p:sp>
        <p:nvSpPr>
          <p:cNvPr id="29" name="Text 27"/>
          <p:cNvSpPr txBox="1"/>
          <p:nvPr/>
        </p:nvSpPr>
        <p:spPr>
          <a:xfrm>
            <a:off x="6382512" y="200253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5</a:t>
            </a:r>
            <a:endParaRPr lang="en-US" sz="1600" dirty="0"/>
          </a:p>
        </p:txBody>
      </p:sp>
      <p:sp>
        <p:nvSpPr>
          <p:cNvPr id="30" name="Text 28"/>
          <p:cNvSpPr txBox="1"/>
          <p:nvPr/>
        </p:nvSpPr>
        <p:spPr>
          <a:xfrm>
            <a:off x="7086600" y="187452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Write its card</a:t>
            </a:r>
            <a:endParaRPr lang="en-US" sz="1500" dirty="0"/>
          </a:p>
        </p:txBody>
      </p:sp>
      <p:sp>
        <p:nvSpPr>
          <p:cNvPr id="31" name="Text 29"/>
          <p:cNvSpPr txBox="1"/>
          <p:nvPr/>
        </p:nvSpPr>
        <p:spPr>
          <a:xfrm>
            <a:off x="7086600" y="224028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The same card as every friend: “I can”, questions, books, songs.</a:t>
            </a:r>
            <a:endParaRPr lang="en-US" sz="1350" dirty="0"/>
          </a:p>
        </p:txBody>
      </p:sp>
      <p:sp>
        <p:nvSpPr>
          <p:cNvPr id="32" name="character step"/>
          <p:cNvSpPr/>
          <p:nvPr/>
        </p:nvSpPr>
        <p:spPr>
          <a:xfrm>
            <a:off x="6217920" y="2880360"/>
            <a:ext cx="5440680" cy="960120"/>
          </a:xfrm>
          <a:prstGeom prst="roundRect">
            <a:avLst>
              <a:gd name="adj" fmla="val 26667"/>
            </a:avLst>
          </a:prstGeom>
          <a:solidFill>
            <a:srgbClr val="BAA8E6"/>
          </a:solidFill>
          <a:ln w="12700">
            <a:solidFill>
              <a:srgbClr val="BAA8E6"/>
            </a:solidFill>
            <a:prstDash val="solid"/>
          </a:ln>
          <a:effectLst>
            <a:outerShdw sx="100000" sy="100000" kx="0" ky="0" algn="bl" rotWithShape="0" blurRad="177800" dist="50800" dir="5400000">
              <a:srgbClr val="232C4B">
                <a:alpha val="10000"/>
              </a:srgbClr>
            </a:outerShdw>
          </a:effectLst>
        </p:spPr>
      </p:sp>
      <p:sp>
        <p:nvSpPr>
          <p:cNvPr id="33" name="number"/>
          <p:cNvSpPr/>
          <p:nvPr/>
        </p:nvSpPr>
        <p:spPr>
          <a:xfrm>
            <a:off x="6382512" y="3099816"/>
            <a:ext cx="530352" cy="530352"/>
          </a:xfrm>
          <a:prstGeom prst="ellipse">
            <a:avLst/>
          </a:prstGeom>
          <a:solidFill>
            <a:srgbClr val="FDE5DC"/>
          </a:solidFill>
          <a:ln w="12700">
            <a:solidFill>
              <a:srgbClr val="FDE5DC"/>
            </a:solidFill>
            <a:prstDash val="solid"/>
          </a:ln>
        </p:spPr>
      </p:sp>
      <p:sp>
        <p:nvSpPr>
          <p:cNvPr id="34" name="Text 32"/>
          <p:cNvSpPr txBox="1"/>
          <p:nvPr/>
        </p:nvSpPr>
        <p:spPr>
          <a:xfrm>
            <a:off x="6382512" y="309981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6</a:t>
            </a:r>
            <a:endParaRPr lang="en-US" sz="1600" dirty="0"/>
          </a:p>
        </p:txBody>
      </p:sp>
      <p:sp>
        <p:nvSpPr>
          <p:cNvPr id="35" name="Text 33"/>
          <p:cNvSpPr txBox="1"/>
          <p:nvPr/>
        </p:nvSpPr>
        <p:spPr>
          <a:xfrm>
            <a:off x="7086600" y="297180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Keep it openly pretend</a:t>
            </a:r>
            <a:endParaRPr lang="en-US" sz="1500" dirty="0"/>
          </a:p>
        </p:txBody>
      </p:sp>
      <p:sp>
        <p:nvSpPr>
          <p:cNvPr id="36" name="Text 34"/>
          <p:cNvSpPr txBox="1"/>
          <p:nvPr/>
        </p:nvSpPr>
        <p:spPr>
          <a:xfrm>
            <a:off x="7086600" y="333756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Dilon and the friends don’t exist like we do, so we say bye.</a:t>
            </a:r>
            <a:endParaRPr lang="en-US" sz="1350" dirty="0"/>
          </a:p>
        </p:txBody>
      </p:sp>
      <p:sp>
        <p:nvSpPr>
          <p:cNvPr id="37" name="character step"/>
          <p:cNvSpPr/>
          <p:nvPr/>
        </p:nvSpPr>
        <p:spPr>
          <a:xfrm>
            <a:off x="6217920" y="3977640"/>
            <a:ext cx="5440680" cy="960120"/>
          </a:xfrm>
          <a:prstGeom prst="roundRect">
            <a:avLst>
              <a:gd name="adj" fmla="val 2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38" name="number"/>
          <p:cNvSpPr/>
          <p:nvPr/>
        </p:nvSpPr>
        <p:spPr>
          <a:xfrm>
            <a:off x="6382512" y="4197096"/>
            <a:ext cx="530352" cy="530352"/>
          </a:xfrm>
          <a:prstGeom prst="ellipse">
            <a:avLst/>
          </a:prstGeom>
          <a:solidFill>
            <a:srgbClr val="FDF1CB"/>
          </a:solidFill>
          <a:ln w="12700">
            <a:solidFill>
              <a:srgbClr val="FDF1CB"/>
            </a:solidFill>
            <a:prstDash val="solid"/>
          </a:ln>
        </p:spPr>
      </p:sp>
      <p:sp>
        <p:nvSpPr>
          <p:cNvPr id="39" name="Text 37"/>
          <p:cNvSpPr txBox="1"/>
          <p:nvPr/>
        </p:nvSpPr>
        <p:spPr>
          <a:xfrm>
            <a:off x="6382512" y="4197096"/>
            <a:ext cx="530352" cy="530352"/>
          </a:xfrm>
          <a:prstGeom prst="rect">
            <a:avLst/>
          </a:prstGeom>
          <a:noFill/>
          <a:ln/>
        </p:spPr>
        <p:txBody>
          <a:bodyPr wrap="square" lIns="0" tIns="0" rIns="0" bIns="0" rtlCol="0" anchor="ctr"/>
          <a:lstStyle/>
          <a:p>
            <a:pPr algn="ct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7</a:t>
            </a:r>
            <a:endParaRPr lang="en-US" sz="1600" dirty="0"/>
          </a:p>
        </p:txBody>
      </p:sp>
      <p:sp>
        <p:nvSpPr>
          <p:cNvPr id="40" name="Text 38"/>
          <p:cNvSpPr txBox="1"/>
          <p:nvPr/>
        </p:nvSpPr>
        <p:spPr>
          <a:xfrm>
            <a:off x="7086600" y="4069080"/>
            <a:ext cx="4434840" cy="365760"/>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Bring it off the screen, let it grow</a:t>
            </a:r>
            <a:endParaRPr lang="en-US" sz="1500" dirty="0"/>
          </a:p>
        </p:txBody>
      </p:sp>
      <p:sp>
        <p:nvSpPr>
          <p:cNvPr id="41" name="Text 39"/>
          <p:cNvSpPr txBox="1"/>
          <p:nvPr/>
        </p:nvSpPr>
        <p:spPr>
          <a:xfrm>
            <a:off x="7086600" y="4434840"/>
            <a:ext cx="4434840" cy="438912"/>
          </a:xfrm>
          <a:prstGeom prst="rect">
            <a:avLst/>
          </a:prstGeom>
          <a:noFill/>
          <a:ln/>
        </p:spPr>
        <p:txBody>
          <a:bodyPr wrap="square" lIns="0" tIns="0" rIns="0" bIns="0" rtlCol="0" anchor="t"/>
          <a:lstStyle/>
          <a:p>
            <a:pPr indent="0" marL="0">
              <a:buNone/>
            </a:pPr>
            <a:r>
              <a:rPr lang="en-US" sz="1350" b="1" dirty="0">
                <a:solidFill>
                  <a:srgbClr val="232C4B"/>
                </a:solidFill>
                <a:latin typeface="Calibri" pitchFamily="34" charset="0"/>
                <a:ea typeface="Calibri" pitchFamily="34" charset="-122"/>
                <a:cs typeface="Calibri" pitchFamily="34" charset="-120"/>
              </a:rPr>
              <a:t>At DCB: </a:t>
            </a:r>
            <a:pPr indent="0" marL="0">
              <a:buNone/>
            </a:pPr>
            <a:r>
              <a:rPr lang="en-US" sz="1350" dirty="0">
                <a:solidFill>
                  <a:srgbClr val="232C4B"/>
                </a:solidFill>
                <a:latin typeface="Calibri" pitchFamily="34" charset="0"/>
                <a:ea typeface="Calibri" pitchFamily="34" charset="-122"/>
                <a:cs typeface="Calibri" pitchFamily="34" charset="-120"/>
              </a:rPr>
              <a:t>A poster, a video, lessons Nest to Year 2, and now a plush.</a:t>
            </a:r>
            <a:endParaRPr lang="en-US" sz="1350" dirty="0"/>
          </a:p>
        </p:txBody>
      </p:sp>
      <p:pic>
        <p:nvPicPr>
          <p:cNvPr id="42" name="Dilon" descr="Digital Citizen Dilon">    </p:cNvPr>
          <p:cNvPicPr>
            <a:picLocks noChangeAspect="1"/>
          </p:cNvPicPr>
          <p:nvPr/>
        </p:nvPicPr>
        <p:blipFill>
          <a:blip r:embed="rId1"/>
          <a:stretch>
            <a:fillRect/>
          </a:stretch>
        </p:blipFill>
        <p:spPr>
          <a:xfrm>
            <a:off x="7726680" y="5166360"/>
            <a:ext cx="1066067" cy="1143000"/>
          </a:xfrm>
          <a:prstGeom prst="rect">
            <a:avLst/>
          </a:prstGeom>
        </p:spPr>
      </p:pic>
      <p:pic>
        <p:nvPicPr>
          <p:cNvPr id="43" name="Ryan" descr="Responsible Ryan">    </p:cNvPr>
          <p:cNvPicPr>
            <a:picLocks noChangeAspect="1"/>
          </p:cNvPicPr>
          <p:nvPr/>
        </p:nvPicPr>
        <p:blipFill>
          <a:blip r:embed="rId2"/>
          <a:stretch>
            <a:fillRect/>
          </a:stretch>
        </p:blipFill>
        <p:spPr>
          <a:xfrm>
            <a:off x="9006840" y="5212080"/>
            <a:ext cx="776537" cy="1097280"/>
          </a:xfrm>
          <a:prstGeom prst="rect">
            <a:avLst/>
          </a:prstGeom>
        </p:spPr>
      </p:pic>
      <p:pic>
        <p:nvPicPr>
          <p:cNvPr id="44" name="Kate" descr="Kind Kate, a koala">    </p:cNvPr>
          <p:cNvPicPr>
            <a:picLocks noChangeAspect="1"/>
          </p:cNvPicPr>
          <p:nvPr/>
        </p:nvPicPr>
        <p:blipFill>
          <a:blip r:embed="rId3"/>
          <a:stretch>
            <a:fillRect/>
          </a:stretch>
        </p:blipFill>
        <p:spPr>
          <a:xfrm>
            <a:off x="10149840" y="5230368"/>
            <a:ext cx="842444" cy="1078992"/>
          </a:xfrm>
          <a:prstGeom prst="rect">
            <a:avLst/>
          </a:prstGeom>
        </p:spPr>
      </p:pic>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top tag"/>
          <p:cNvSpPr/>
          <p:nvPr/>
        </p:nvSpPr>
        <p:spPr>
          <a:xfrm>
            <a:off x="548640" y="384048"/>
            <a:ext cx="2281428"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2281428"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10 · YOUR TURN</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2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Draft your character card</a:t>
            </a:r>
            <a:endParaRPr lang="en-US" sz="3600" dirty="0"/>
          </a:p>
        </p:txBody>
      </p:sp>
      <p:sp>
        <p:nvSpPr>
          <p:cNvPr id="7" name="draw box card"/>
          <p:cNvSpPr/>
          <p:nvPr/>
        </p:nvSpPr>
        <p:spPr>
          <a:xfrm>
            <a:off x="548640" y="1783080"/>
            <a:ext cx="3291840" cy="4389120"/>
          </a:xfrm>
          <a:prstGeom prst="roundRect">
            <a:avLst>
              <a:gd name="adj" fmla="val 888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8" name="PHOTO PLACEHOLDER: Draw your character"/>
          <p:cNvSpPr/>
          <p:nvPr/>
        </p:nvSpPr>
        <p:spPr>
          <a:xfrm>
            <a:off x="777240" y="2011680"/>
            <a:ext cx="2834640" cy="3017520"/>
          </a:xfrm>
          <a:prstGeom prst="roundRect">
            <a:avLst>
              <a:gd name="adj" fmla="val 8065"/>
            </a:avLst>
          </a:prstGeom>
          <a:solidFill>
            <a:srgbClr val="FDF1CB"/>
          </a:solidFill>
          <a:ln w="19050">
            <a:solidFill>
              <a:srgbClr val="D9A636"/>
            </a:solidFill>
            <a:prstDash val="dash"/>
          </a:ln>
        </p:spPr>
      </p:sp>
      <p:sp>
        <p:nvSpPr>
          <p:cNvPr id="9" name="Text 7"/>
          <p:cNvSpPr txBox="1"/>
          <p:nvPr/>
        </p:nvSpPr>
        <p:spPr>
          <a:xfrm>
            <a:off x="960120" y="4343400"/>
            <a:ext cx="2468880" cy="548640"/>
          </a:xfrm>
          <a:prstGeom prst="rect">
            <a:avLst/>
          </a:prstGeom>
          <a:noFill/>
          <a:ln/>
        </p:spPr>
        <p:txBody>
          <a:bodyPr wrap="square" lIns="0" tIns="0" rIns="0" bIns="0" rtlCol="0" anchor="ctr"/>
          <a:lstStyle/>
          <a:p>
            <a:pPr algn="ctr" indent="0" marL="0">
              <a:buNone/>
            </a:pPr>
            <a:r>
              <a:rPr lang="en-US" sz="1200" dirty="0">
                <a:solidFill>
                  <a:srgbClr val="5A6280"/>
                </a:solidFill>
                <a:latin typeface="Calibri" pitchFamily="34" charset="0"/>
                <a:ea typeface="Calibri" pitchFamily="34" charset="-122"/>
                <a:cs typeface="Calibri" pitchFamily="34" charset="-120"/>
              </a:rPr>
              <a:t>Draw your character</a:t>
            </a:r>
            <a:endParaRPr lang="en-US" sz="1200" dirty="0"/>
          </a:p>
        </p:txBody>
      </p:sp>
      <p:sp>
        <p:nvSpPr>
          <p:cNvPr id="10" name="Text 8"/>
          <p:cNvSpPr txBox="1"/>
          <p:nvPr/>
        </p:nvSpPr>
        <p:spPr>
          <a:xfrm>
            <a:off x="777240" y="5212080"/>
            <a:ext cx="2834640" cy="731520"/>
          </a:xfrm>
          <a:prstGeom prst="rect">
            <a:avLst/>
          </a:prstGeom>
          <a:noFill/>
          <a:ln/>
        </p:spPr>
        <p:txBody>
          <a:bodyPr wrap="square" lIns="0" tIns="0" rIns="0" bIns="0" rtlCol="0" anchor="t"/>
          <a:lstStyle/>
          <a:p>
            <a:pPr algn="ctr" indent="0" marL="0">
              <a:buNone/>
            </a:pPr>
            <a:r>
              <a:rPr lang="en-US" sz="1400" dirty="0">
                <a:solidFill>
                  <a:srgbClr val="5A6280"/>
                </a:solidFill>
                <a:latin typeface="Calibri" pitchFamily="34" charset="0"/>
                <a:ea typeface="Calibri" pitchFamily="34" charset="-122"/>
                <a:cs typeface="Calibri" pitchFamily="34" charset="-120"/>
              </a:rPr>
              <a:t>Name · animal · the value it belongs to</a:t>
            </a:r>
            <a:endParaRPr lang="en-US" sz="1400" dirty="0"/>
          </a:p>
        </p:txBody>
      </p:sp>
      <p:sp>
        <p:nvSpPr>
          <p:cNvPr id="11" name="card fields"/>
          <p:cNvSpPr/>
          <p:nvPr/>
        </p:nvSpPr>
        <p:spPr>
          <a:xfrm>
            <a:off x="4114800" y="1783080"/>
            <a:ext cx="7543800" cy="4389120"/>
          </a:xfrm>
          <a:prstGeom prst="roundRect">
            <a:avLst>
              <a:gd name="adj" fmla="val 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2" name="field"/>
          <p:cNvSpPr/>
          <p:nvPr/>
        </p:nvSpPr>
        <p:spPr>
          <a:xfrm>
            <a:off x="4343400" y="2011680"/>
            <a:ext cx="7086600" cy="658368"/>
          </a:xfrm>
          <a:prstGeom prst="roundRect">
            <a:avLst>
              <a:gd name="adj" fmla="val 27778"/>
            </a:avLst>
          </a:prstGeom>
          <a:solidFill>
            <a:srgbClr val="EFEAFB"/>
          </a:solidFill>
          <a:ln w="12700">
            <a:solidFill>
              <a:srgbClr val="EFEAFB"/>
            </a:solidFill>
            <a:prstDash val="solid"/>
          </a:ln>
        </p:spPr>
      </p:sp>
      <p:sp>
        <p:nvSpPr>
          <p:cNvPr id="13" name="Text 11"/>
          <p:cNvSpPr txBox="1"/>
          <p:nvPr/>
        </p:nvSpPr>
        <p:spPr>
          <a:xfrm>
            <a:off x="4572000" y="2011680"/>
            <a:ext cx="6675120" cy="658368"/>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The one big question it asks</a:t>
            </a:r>
            <a:endParaRPr lang="en-US" sz="1600" dirty="0"/>
          </a:p>
        </p:txBody>
      </p:sp>
      <p:sp>
        <p:nvSpPr>
          <p:cNvPr id="14" name="field"/>
          <p:cNvSpPr/>
          <p:nvPr/>
        </p:nvSpPr>
        <p:spPr>
          <a:xfrm>
            <a:off x="4343400" y="2798064"/>
            <a:ext cx="7086600" cy="658368"/>
          </a:xfrm>
          <a:prstGeom prst="roundRect">
            <a:avLst>
              <a:gd name="adj" fmla="val 27778"/>
            </a:avLst>
          </a:prstGeom>
          <a:solidFill>
            <a:srgbClr val="E7F0DF"/>
          </a:solidFill>
          <a:ln w="12700">
            <a:solidFill>
              <a:srgbClr val="E7F0DF"/>
            </a:solidFill>
            <a:prstDash val="solid"/>
          </a:ln>
        </p:spPr>
      </p:sp>
      <p:sp>
        <p:nvSpPr>
          <p:cNvPr id="15" name="Text 13"/>
          <p:cNvSpPr txBox="1"/>
          <p:nvPr/>
        </p:nvSpPr>
        <p:spPr>
          <a:xfrm>
            <a:off x="4572000" y="2798064"/>
            <a:ext cx="6675120" cy="658368"/>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I can… (what children can say and do)</a:t>
            </a:r>
            <a:endParaRPr lang="en-US" sz="1600" dirty="0"/>
          </a:p>
        </p:txBody>
      </p:sp>
      <p:sp>
        <p:nvSpPr>
          <p:cNvPr id="16" name="field"/>
          <p:cNvSpPr/>
          <p:nvPr/>
        </p:nvSpPr>
        <p:spPr>
          <a:xfrm>
            <a:off x="4343400" y="3584448"/>
            <a:ext cx="7086600" cy="658368"/>
          </a:xfrm>
          <a:prstGeom prst="roundRect">
            <a:avLst>
              <a:gd name="adj" fmla="val 27778"/>
            </a:avLst>
          </a:prstGeom>
          <a:solidFill>
            <a:srgbClr val="E4F3FA"/>
          </a:solidFill>
          <a:ln w="12700">
            <a:solidFill>
              <a:srgbClr val="E4F3FA"/>
            </a:solidFill>
            <a:prstDash val="solid"/>
          </a:ln>
        </p:spPr>
      </p:sp>
      <p:sp>
        <p:nvSpPr>
          <p:cNvPr id="17" name="Text 15"/>
          <p:cNvSpPr txBox="1"/>
          <p:nvPr/>
        </p:nvSpPr>
        <p:spPr>
          <a:xfrm>
            <a:off x="4572000" y="3584448"/>
            <a:ext cx="6675120" cy="658368"/>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Questions adults ask</a:t>
            </a:r>
            <a:endParaRPr lang="en-US" sz="1600" dirty="0"/>
          </a:p>
        </p:txBody>
      </p:sp>
      <p:sp>
        <p:nvSpPr>
          <p:cNvPr id="18" name="field"/>
          <p:cNvSpPr/>
          <p:nvPr/>
        </p:nvSpPr>
        <p:spPr>
          <a:xfrm>
            <a:off x="4343400" y="4370832"/>
            <a:ext cx="7086600" cy="658368"/>
          </a:xfrm>
          <a:prstGeom prst="roundRect">
            <a:avLst>
              <a:gd name="adj" fmla="val 27778"/>
            </a:avLst>
          </a:prstGeom>
          <a:solidFill>
            <a:srgbClr val="FDE5DC"/>
          </a:solidFill>
          <a:ln w="12700">
            <a:solidFill>
              <a:srgbClr val="FDE5DC"/>
            </a:solidFill>
            <a:prstDash val="solid"/>
          </a:ln>
        </p:spPr>
      </p:sp>
      <p:sp>
        <p:nvSpPr>
          <p:cNvPr id="19" name="Text 17"/>
          <p:cNvSpPr txBox="1"/>
          <p:nvPr/>
        </p:nvSpPr>
        <p:spPr>
          <a:xfrm>
            <a:off x="4572000" y="4370832"/>
            <a:ext cx="6675120" cy="658368"/>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Books, songs and words that mean the same</a:t>
            </a:r>
            <a:endParaRPr lang="en-US" sz="1600" dirty="0"/>
          </a:p>
        </p:txBody>
      </p:sp>
      <p:sp>
        <p:nvSpPr>
          <p:cNvPr id="20" name="field"/>
          <p:cNvSpPr/>
          <p:nvPr/>
        </p:nvSpPr>
        <p:spPr>
          <a:xfrm>
            <a:off x="4343400" y="5157216"/>
            <a:ext cx="7086600" cy="658368"/>
          </a:xfrm>
          <a:prstGeom prst="roundRect">
            <a:avLst>
              <a:gd name="adj" fmla="val 27778"/>
            </a:avLst>
          </a:prstGeom>
          <a:solidFill>
            <a:srgbClr val="FDF1CB"/>
          </a:solidFill>
          <a:ln w="12700">
            <a:solidFill>
              <a:srgbClr val="FDF1CB"/>
            </a:solidFill>
            <a:prstDash val="solid"/>
          </a:ln>
        </p:spPr>
      </p:sp>
      <p:sp>
        <p:nvSpPr>
          <p:cNvPr id="21" name="Text 19"/>
          <p:cNvSpPr txBox="1"/>
          <p:nvPr/>
        </p:nvSpPr>
        <p:spPr>
          <a:xfrm>
            <a:off x="4572000" y="5157216"/>
            <a:ext cx="6675120" cy="658368"/>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Where it lives, and how it says goodbye</a:t>
            </a:r>
            <a:endParaRPr lang="en-US" sz="16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top tag"/>
          <p:cNvSpPr/>
          <p:nvPr/>
        </p:nvSpPr>
        <p:spPr>
          <a:xfrm>
            <a:off x="548640" y="384048"/>
            <a:ext cx="1897380"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189738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11 · CHECK</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35–38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Where are we now?</a:t>
            </a:r>
            <a:endParaRPr lang="en-US" sz="3600" dirty="0"/>
          </a:p>
        </p:txBody>
      </p:sp>
      <p:sp>
        <p:nvSpPr>
          <p:cNvPr id="7" name="audit card"/>
          <p:cNvSpPr/>
          <p:nvPr/>
        </p:nvSpPr>
        <p:spPr>
          <a:xfrm>
            <a:off x="548640" y="1783080"/>
            <a:ext cx="6949440" cy="4389120"/>
          </a:xfrm>
          <a:prstGeom prst="roundRect">
            <a:avLst>
              <a:gd name="adj" fmla="val 666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8" name="Text 6"/>
          <p:cNvSpPr txBox="1"/>
          <p:nvPr/>
        </p:nvSpPr>
        <p:spPr>
          <a:xfrm>
            <a:off x="4800600" y="1920240"/>
            <a:ext cx="457200" cy="274320"/>
          </a:xfrm>
          <a:prstGeom prst="rect">
            <a:avLst/>
          </a:prstGeom>
          <a:noFill/>
          <a:ln/>
        </p:spPr>
        <p:txBody>
          <a:bodyPr wrap="square" lIns="0" tIns="0" rIns="0" bIns="0" rtlCol="0" anchor="t"/>
          <a:lstStyle/>
          <a:p>
            <a:pPr algn="ctr" indent="0" marL="0">
              <a:buNone/>
            </a:pPr>
            <a:r>
              <a:rPr lang="en-US" sz="1200" b="1" dirty="0">
                <a:solidFill>
                  <a:srgbClr val="5A6280"/>
                </a:solidFill>
                <a:latin typeface="Calibri" pitchFamily="34" charset="0"/>
                <a:ea typeface="Calibri" pitchFamily="34" charset="-122"/>
                <a:cs typeface="Calibri" pitchFamily="34" charset="-120"/>
              </a:rPr>
              <a:t>0</a:t>
            </a:r>
            <a:endParaRPr lang="en-US" sz="1200" dirty="0"/>
          </a:p>
        </p:txBody>
      </p:sp>
      <p:sp>
        <p:nvSpPr>
          <p:cNvPr id="9" name="Text 7"/>
          <p:cNvSpPr txBox="1"/>
          <p:nvPr/>
        </p:nvSpPr>
        <p:spPr>
          <a:xfrm>
            <a:off x="5440680" y="1920240"/>
            <a:ext cx="457200" cy="274320"/>
          </a:xfrm>
          <a:prstGeom prst="rect">
            <a:avLst/>
          </a:prstGeom>
          <a:noFill/>
          <a:ln/>
        </p:spPr>
        <p:txBody>
          <a:bodyPr wrap="square" lIns="0" tIns="0" rIns="0" bIns="0" rtlCol="0" anchor="t"/>
          <a:lstStyle/>
          <a:p>
            <a:pPr algn="ctr" indent="0" marL="0">
              <a:buNone/>
            </a:pPr>
            <a:r>
              <a:rPr lang="en-US" sz="1200" b="1" dirty="0">
                <a:solidFill>
                  <a:srgbClr val="5A6280"/>
                </a:solidFill>
                <a:latin typeface="Calibri" pitchFamily="34" charset="0"/>
                <a:ea typeface="Calibri" pitchFamily="34" charset="-122"/>
                <a:cs typeface="Calibri" pitchFamily="34" charset="-120"/>
              </a:rPr>
              <a:t>1</a:t>
            </a:r>
            <a:endParaRPr lang="en-US" sz="1200" dirty="0"/>
          </a:p>
        </p:txBody>
      </p:sp>
      <p:sp>
        <p:nvSpPr>
          <p:cNvPr id="10" name="Text 8"/>
          <p:cNvSpPr txBox="1"/>
          <p:nvPr/>
        </p:nvSpPr>
        <p:spPr>
          <a:xfrm>
            <a:off x="6080760" y="1920240"/>
            <a:ext cx="457200" cy="274320"/>
          </a:xfrm>
          <a:prstGeom prst="rect">
            <a:avLst/>
          </a:prstGeom>
          <a:noFill/>
          <a:ln/>
        </p:spPr>
        <p:txBody>
          <a:bodyPr wrap="square" lIns="0" tIns="0" rIns="0" bIns="0" rtlCol="0" anchor="t"/>
          <a:lstStyle/>
          <a:p>
            <a:pPr algn="ctr" indent="0" marL="0">
              <a:buNone/>
            </a:pPr>
            <a:r>
              <a:rPr lang="en-US" sz="1200" b="1" dirty="0">
                <a:solidFill>
                  <a:srgbClr val="5A6280"/>
                </a:solidFill>
                <a:latin typeface="Calibri" pitchFamily="34" charset="0"/>
                <a:ea typeface="Calibri" pitchFamily="34" charset="-122"/>
                <a:cs typeface="Calibri" pitchFamily="34" charset="-120"/>
              </a:rPr>
              <a:t>2</a:t>
            </a:r>
            <a:endParaRPr lang="en-US" sz="1200" dirty="0"/>
          </a:p>
        </p:txBody>
      </p:sp>
      <p:sp>
        <p:nvSpPr>
          <p:cNvPr id="11" name="Text 9"/>
          <p:cNvSpPr txBox="1"/>
          <p:nvPr/>
        </p:nvSpPr>
        <p:spPr>
          <a:xfrm>
            <a:off x="6720840" y="1920240"/>
            <a:ext cx="457200" cy="274320"/>
          </a:xfrm>
          <a:prstGeom prst="rect">
            <a:avLst/>
          </a:prstGeom>
          <a:noFill/>
          <a:ln/>
        </p:spPr>
        <p:txBody>
          <a:bodyPr wrap="square" lIns="0" tIns="0" rIns="0" bIns="0" rtlCol="0" anchor="t"/>
          <a:lstStyle/>
          <a:p>
            <a:pPr algn="ctr" indent="0" marL="0">
              <a:buNone/>
            </a:pPr>
            <a:r>
              <a:rPr lang="en-US" sz="1200" b="1" dirty="0">
                <a:solidFill>
                  <a:srgbClr val="5A6280"/>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822960" y="224028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1  Shared values &amp; stories</a:t>
            </a:r>
            <a:endParaRPr lang="en-US" sz="1600" dirty="0"/>
          </a:p>
        </p:txBody>
      </p:sp>
      <p:sp>
        <p:nvSpPr>
          <p:cNvPr id="13" name="level dot"/>
          <p:cNvSpPr/>
          <p:nvPr/>
        </p:nvSpPr>
        <p:spPr>
          <a:xfrm>
            <a:off x="4846320" y="2295144"/>
            <a:ext cx="384048" cy="384048"/>
          </a:xfrm>
          <a:prstGeom prst="ellipse">
            <a:avLst/>
          </a:prstGeom>
          <a:solidFill>
            <a:srgbClr val="FFFDF8"/>
          </a:solidFill>
          <a:ln w="15875">
            <a:solidFill>
              <a:srgbClr val="232C4B"/>
            </a:solidFill>
            <a:prstDash val="solid"/>
          </a:ln>
        </p:spPr>
      </p:sp>
      <p:sp>
        <p:nvSpPr>
          <p:cNvPr id="14" name="level dot"/>
          <p:cNvSpPr/>
          <p:nvPr/>
        </p:nvSpPr>
        <p:spPr>
          <a:xfrm>
            <a:off x="5486400" y="2295144"/>
            <a:ext cx="384048" cy="384048"/>
          </a:xfrm>
          <a:prstGeom prst="ellipse">
            <a:avLst/>
          </a:prstGeom>
          <a:solidFill>
            <a:srgbClr val="FFFDF8"/>
          </a:solidFill>
          <a:ln w="15875">
            <a:solidFill>
              <a:srgbClr val="232C4B"/>
            </a:solidFill>
            <a:prstDash val="solid"/>
          </a:ln>
        </p:spPr>
      </p:sp>
      <p:sp>
        <p:nvSpPr>
          <p:cNvPr id="15" name="level dot"/>
          <p:cNvSpPr/>
          <p:nvPr/>
        </p:nvSpPr>
        <p:spPr>
          <a:xfrm>
            <a:off x="6126480" y="2295144"/>
            <a:ext cx="384048" cy="384048"/>
          </a:xfrm>
          <a:prstGeom prst="ellipse">
            <a:avLst/>
          </a:prstGeom>
          <a:solidFill>
            <a:srgbClr val="FFFDF8"/>
          </a:solidFill>
          <a:ln w="15875">
            <a:solidFill>
              <a:srgbClr val="232C4B"/>
            </a:solidFill>
            <a:prstDash val="solid"/>
          </a:ln>
        </p:spPr>
      </p:sp>
      <p:sp>
        <p:nvSpPr>
          <p:cNvPr id="16" name="level dot"/>
          <p:cNvSpPr/>
          <p:nvPr/>
        </p:nvSpPr>
        <p:spPr>
          <a:xfrm>
            <a:off x="6766560" y="2295144"/>
            <a:ext cx="384048" cy="384048"/>
          </a:xfrm>
          <a:prstGeom prst="ellipse">
            <a:avLst/>
          </a:prstGeom>
          <a:solidFill>
            <a:srgbClr val="FFFDF8"/>
          </a:solidFill>
          <a:ln w="15875">
            <a:solidFill>
              <a:srgbClr val="232C4B"/>
            </a:solidFill>
            <a:prstDash val="solid"/>
          </a:ln>
        </p:spPr>
      </p:sp>
      <p:sp>
        <p:nvSpPr>
          <p:cNvPr id="17" name="Text 15"/>
          <p:cNvSpPr txBox="1"/>
          <p:nvPr/>
        </p:nvSpPr>
        <p:spPr>
          <a:xfrm>
            <a:off x="822960" y="288036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2  Tech has a home</a:t>
            </a:r>
            <a:endParaRPr lang="en-US" sz="1600" dirty="0"/>
          </a:p>
        </p:txBody>
      </p:sp>
      <p:sp>
        <p:nvSpPr>
          <p:cNvPr id="18" name="level dot"/>
          <p:cNvSpPr/>
          <p:nvPr/>
        </p:nvSpPr>
        <p:spPr>
          <a:xfrm>
            <a:off x="4846320" y="2935224"/>
            <a:ext cx="384048" cy="384048"/>
          </a:xfrm>
          <a:prstGeom prst="ellipse">
            <a:avLst/>
          </a:prstGeom>
          <a:solidFill>
            <a:srgbClr val="FFFDF8"/>
          </a:solidFill>
          <a:ln w="15875">
            <a:solidFill>
              <a:srgbClr val="232C4B"/>
            </a:solidFill>
            <a:prstDash val="solid"/>
          </a:ln>
        </p:spPr>
      </p:sp>
      <p:sp>
        <p:nvSpPr>
          <p:cNvPr id="19" name="level dot"/>
          <p:cNvSpPr/>
          <p:nvPr/>
        </p:nvSpPr>
        <p:spPr>
          <a:xfrm>
            <a:off x="5486400" y="2935224"/>
            <a:ext cx="384048" cy="384048"/>
          </a:xfrm>
          <a:prstGeom prst="ellipse">
            <a:avLst/>
          </a:prstGeom>
          <a:solidFill>
            <a:srgbClr val="FFFDF8"/>
          </a:solidFill>
          <a:ln w="15875">
            <a:solidFill>
              <a:srgbClr val="232C4B"/>
            </a:solidFill>
            <a:prstDash val="solid"/>
          </a:ln>
        </p:spPr>
      </p:sp>
      <p:sp>
        <p:nvSpPr>
          <p:cNvPr id="20" name="level dot"/>
          <p:cNvSpPr/>
          <p:nvPr/>
        </p:nvSpPr>
        <p:spPr>
          <a:xfrm>
            <a:off x="6126480" y="2935224"/>
            <a:ext cx="384048" cy="384048"/>
          </a:xfrm>
          <a:prstGeom prst="ellipse">
            <a:avLst/>
          </a:prstGeom>
          <a:solidFill>
            <a:srgbClr val="F6C853"/>
          </a:solidFill>
          <a:ln w="15875">
            <a:solidFill>
              <a:srgbClr val="232C4B"/>
            </a:solidFill>
            <a:prstDash val="solid"/>
          </a:ln>
        </p:spPr>
      </p:sp>
      <p:sp>
        <p:nvSpPr>
          <p:cNvPr id="21" name="level dot"/>
          <p:cNvSpPr/>
          <p:nvPr/>
        </p:nvSpPr>
        <p:spPr>
          <a:xfrm>
            <a:off x="6766560" y="2935224"/>
            <a:ext cx="384048" cy="384048"/>
          </a:xfrm>
          <a:prstGeom prst="ellipse">
            <a:avLst/>
          </a:prstGeom>
          <a:solidFill>
            <a:srgbClr val="FFFDF8"/>
          </a:solidFill>
          <a:ln w="15875">
            <a:solidFill>
              <a:srgbClr val="232C4B"/>
            </a:solidFill>
            <a:prstDash val="solid"/>
          </a:ln>
        </p:spPr>
      </p:sp>
      <p:sp>
        <p:nvSpPr>
          <p:cNvPr id="22" name="Text 20"/>
          <p:cNvSpPr txBox="1"/>
          <p:nvPr/>
        </p:nvSpPr>
        <p:spPr>
          <a:xfrm>
            <a:off x="822960" y="352044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3  Play before screens</a:t>
            </a:r>
            <a:endParaRPr lang="en-US" sz="1600" dirty="0"/>
          </a:p>
        </p:txBody>
      </p:sp>
      <p:sp>
        <p:nvSpPr>
          <p:cNvPr id="23" name="level dot"/>
          <p:cNvSpPr/>
          <p:nvPr/>
        </p:nvSpPr>
        <p:spPr>
          <a:xfrm>
            <a:off x="4846320" y="3575304"/>
            <a:ext cx="384048" cy="384048"/>
          </a:xfrm>
          <a:prstGeom prst="ellipse">
            <a:avLst/>
          </a:prstGeom>
          <a:solidFill>
            <a:srgbClr val="FFFDF8"/>
          </a:solidFill>
          <a:ln w="15875">
            <a:solidFill>
              <a:srgbClr val="232C4B"/>
            </a:solidFill>
            <a:prstDash val="solid"/>
          </a:ln>
        </p:spPr>
      </p:sp>
      <p:sp>
        <p:nvSpPr>
          <p:cNvPr id="24" name="level dot"/>
          <p:cNvSpPr/>
          <p:nvPr/>
        </p:nvSpPr>
        <p:spPr>
          <a:xfrm>
            <a:off x="5486400" y="3575304"/>
            <a:ext cx="384048" cy="384048"/>
          </a:xfrm>
          <a:prstGeom prst="ellipse">
            <a:avLst/>
          </a:prstGeom>
          <a:solidFill>
            <a:srgbClr val="FFFDF8"/>
          </a:solidFill>
          <a:ln w="15875">
            <a:solidFill>
              <a:srgbClr val="232C4B"/>
            </a:solidFill>
            <a:prstDash val="solid"/>
          </a:ln>
        </p:spPr>
      </p:sp>
      <p:sp>
        <p:nvSpPr>
          <p:cNvPr id="25" name="level dot"/>
          <p:cNvSpPr/>
          <p:nvPr/>
        </p:nvSpPr>
        <p:spPr>
          <a:xfrm>
            <a:off x="6126480" y="3575304"/>
            <a:ext cx="384048" cy="384048"/>
          </a:xfrm>
          <a:prstGeom prst="ellipse">
            <a:avLst/>
          </a:prstGeom>
          <a:solidFill>
            <a:srgbClr val="FFFDF8"/>
          </a:solidFill>
          <a:ln w="15875">
            <a:solidFill>
              <a:srgbClr val="232C4B"/>
            </a:solidFill>
            <a:prstDash val="solid"/>
          </a:ln>
        </p:spPr>
      </p:sp>
      <p:sp>
        <p:nvSpPr>
          <p:cNvPr id="26" name="level dot"/>
          <p:cNvSpPr/>
          <p:nvPr/>
        </p:nvSpPr>
        <p:spPr>
          <a:xfrm>
            <a:off x="6766560" y="3575304"/>
            <a:ext cx="384048" cy="384048"/>
          </a:xfrm>
          <a:prstGeom prst="ellipse">
            <a:avLst/>
          </a:prstGeom>
          <a:solidFill>
            <a:srgbClr val="FFFDF8"/>
          </a:solidFill>
          <a:ln w="15875">
            <a:solidFill>
              <a:srgbClr val="232C4B"/>
            </a:solidFill>
            <a:prstDash val="solid"/>
          </a:ln>
        </p:spPr>
      </p:sp>
      <p:sp>
        <p:nvSpPr>
          <p:cNvPr id="27" name="Text 25"/>
          <p:cNvSpPr txBox="1"/>
          <p:nvPr/>
        </p:nvSpPr>
        <p:spPr>
          <a:xfrm>
            <a:off x="822960" y="416052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4  Capture &amp; share</a:t>
            </a:r>
            <a:endParaRPr lang="en-US" sz="1600" dirty="0"/>
          </a:p>
        </p:txBody>
      </p:sp>
      <p:sp>
        <p:nvSpPr>
          <p:cNvPr id="28" name="level dot"/>
          <p:cNvSpPr/>
          <p:nvPr/>
        </p:nvSpPr>
        <p:spPr>
          <a:xfrm>
            <a:off x="4846320" y="4215384"/>
            <a:ext cx="384048" cy="384048"/>
          </a:xfrm>
          <a:prstGeom prst="ellipse">
            <a:avLst/>
          </a:prstGeom>
          <a:solidFill>
            <a:srgbClr val="FFFDF8"/>
          </a:solidFill>
          <a:ln w="15875">
            <a:solidFill>
              <a:srgbClr val="232C4B"/>
            </a:solidFill>
            <a:prstDash val="solid"/>
          </a:ln>
        </p:spPr>
      </p:sp>
      <p:sp>
        <p:nvSpPr>
          <p:cNvPr id="29" name="level dot"/>
          <p:cNvSpPr/>
          <p:nvPr/>
        </p:nvSpPr>
        <p:spPr>
          <a:xfrm>
            <a:off x="5486400" y="4215384"/>
            <a:ext cx="384048" cy="384048"/>
          </a:xfrm>
          <a:prstGeom prst="ellipse">
            <a:avLst/>
          </a:prstGeom>
          <a:solidFill>
            <a:srgbClr val="FFFDF8"/>
          </a:solidFill>
          <a:ln w="15875">
            <a:solidFill>
              <a:srgbClr val="232C4B"/>
            </a:solidFill>
            <a:prstDash val="solid"/>
          </a:ln>
        </p:spPr>
      </p:sp>
      <p:sp>
        <p:nvSpPr>
          <p:cNvPr id="30" name="level dot"/>
          <p:cNvSpPr/>
          <p:nvPr/>
        </p:nvSpPr>
        <p:spPr>
          <a:xfrm>
            <a:off x="6126480" y="4215384"/>
            <a:ext cx="384048" cy="384048"/>
          </a:xfrm>
          <a:prstGeom prst="ellipse">
            <a:avLst/>
          </a:prstGeom>
          <a:solidFill>
            <a:srgbClr val="FFFDF8"/>
          </a:solidFill>
          <a:ln w="15875">
            <a:solidFill>
              <a:srgbClr val="232C4B"/>
            </a:solidFill>
            <a:prstDash val="solid"/>
          </a:ln>
        </p:spPr>
      </p:sp>
      <p:sp>
        <p:nvSpPr>
          <p:cNvPr id="31" name="level dot"/>
          <p:cNvSpPr/>
          <p:nvPr/>
        </p:nvSpPr>
        <p:spPr>
          <a:xfrm>
            <a:off x="6766560" y="4215384"/>
            <a:ext cx="384048" cy="384048"/>
          </a:xfrm>
          <a:prstGeom prst="ellipse">
            <a:avLst/>
          </a:prstGeom>
          <a:solidFill>
            <a:srgbClr val="FFFDF8"/>
          </a:solidFill>
          <a:ln w="15875">
            <a:solidFill>
              <a:srgbClr val="232C4B"/>
            </a:solidFill>
            <a:prstDash val="solid"/>
          </a:ln>
        </p:spPr>
      </p:sp>
      <p:sp>
        <p:nvSpPr>
          <p:cNvPr id="32" name="Text 30"/>
          <p:cNvSpPr txBox="1"/>
          <p:nvPr/>
        </p:nvSpPr>
        <p:spPr>
          <a:xfrm>
            <a:off x="822960" y="480060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5  Honest, precise language</a:t>
            </a:r>
            <a:endParaRPr lang="en-US" sz="1600" dirty="0"/>
          </a:p>
        </p:txBody>
      </p:sp>
      <p:sp>
        <p:nvSpPr>
          <p:cNvPr id="33" name="level dot"/>
          <p:cNvSpPr/>
          <p:nvPr/>
        </p:nvSpPr>
        <p:spPr>
          <a:xfrm>
            <a:off x="4846320" y="4855464"/>
            <a:ext cx="384048" cy="384048"/>
          </a:xfrm>
          <a:prstGeom prst="ellipse">
            <a:avLst/>
          </a:prstGeom>
          <a:solidFill>
            <a:srgbClr val="FFFDF8"/>
          </a:solidFill>
          <a:ln w="15875">
            <a:solidFill>
              <a:srgbClr val="232C4B"/>
            </a:solidFill>
            <a:prstDash val="solid"/>
          </a:ln>
        </p:spPr>
      </p:sp>
      <p:sp>
        <p:nvSpPr>
          <p:cNvPr id="34" name="level dot"/>
          <p:cNvSpPr/>
          <p:nvPr/>
        </p:nvSpPr>
        <p:spPr>
          <a:xfrm>
            <a:off x="5486400" y="4855464"/>
            <a:ext cx="384048" cy="384048"/>
          </a:xfrm>
          <a:prstGeom prst="ellipse">
            <a:avLst/>
          </a:prstGeom>
          <a:solidFill>
            <a:srgbClr val="FFFDF8"/>
          </a:solidFill>
          <a:ln w="15875">
            <a:solidFill>
              <a:srgbClr val="232C4B"/>
            </a:solidFill>
            <a:prstDash val="solid"/>
          </a:ln>
        </p:spPr>
      </p:sp>
      <p:sp>
        <p:nvSpPr>
          <p:cNvPr id="35" name="level dot"/>
          <p:cNvSpPr/>
          <p:nvPr/>
        </p:nvSpPr>
        <p:spPr>
          <a:xfrm>
            <a:off x="6126480" y="4855464"/>
            <a:ext cx="384048" cy="384048"/>
          </a:xfrm>
          <a:prstGeom prst="ellipse">
            <a:avLst/>
          </a:prstGeom>
          <a:solidFill>
            <a:srgbClr val="FFFDF8"/>
          </a:solidFill>
          <a:ln w="15875">
            <a:solidFill>
              <a:srgbClr val="232C4B"/>
            </a:solidFill>
            <a:prstDash val="solid"/>
          </a:ln>
        </p:spPr>
      </p:sp>
      <p:sp>
        <p:nvSpPr>
          <p:cNvPr id="36" name="level dot"/>
          <p:cNvSpPr/>
          <p:nvPr/>
        </p:nvSpPr>
        <p:spPr>
          <a:xfrm>
            <a:off x="6766560" y="4855464"/>
            <a:ext cx="384048" cy="384048"/>
          </a:xfrm>
          <a:prstGeom prst="ellipse">
            <a:avLst/>
          </a:prstGeom>
          <a:solidFill>
            <a:srgbClr val="FFFDF8"/>
          </a:solidFill>
          <a:ln w="15875">
            <a:solidFill>
              <a:srgbClr val="232C4B"/>
            </a:solidFill>
            <a:prstDash val="solid"/>
          </a:ln>
        </p:spPr>
      </p:sp>
      <p:sp>
        <p:nvSpPr>
          <p:cNvPr id="37" name="Text 35"/>
          <p:cNvSpPr txBox="1"/>
          <p:nvPr/>
        </p:nvSpPr>
        <p:spPr>
          <a:xfrm>
            <a:off x="822960" y="5440680"/>
            <a:ext cx="3931920" cy="502920"/>
          </a:xfrm>
          <a:prstGeom prst="rect">
            <a:avLst/>
          </a:prstGeom>
          <a:noFill/>
          <a:ln/>
        </p:spPr>
        <p:txBody>
          <a:bodyPr wrap="square" lIns="0" tIns="0" rIns="0" bIns="0" rtlCol="0" anchor="ctr"/>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6  Families in the loop</a:t>
            </a:r>
            <a:endParaRPr lang="en-US" sz="1600" dirty="0"/>
          </a:p>
        </p:txBody>
      </p:sp>
      <p:sp>
        <p:nvSpPr>
          <p:cNvPr id="38" name="level dot"/>
          <p:cNvSpPr/>
          <p:nvPr/>
        </p:nvSpPr>
        <p:spPr>
          <a:xfrm>
            <a:off x="4846320" y="5495544"/>
            <a:ext cx="384048" cy="384048"/>
          </a:xfrm>
          <a:prstGeom prst="ellipse">
            <a:avLst/>
          </a:prstGeom>
          <a:solidFill>
            <a:srgbClr val="FFFDF8"/>
          </a:solidFill>
          <a:ln w="15875">
            <a:solidFill>
              <a:srgbClr val="232C4B"/>
            </a:solidFill>
            <a:prstDash val="solid"/>
          </a:ln>
        </p:spPr>
      </p:sp>
      <p:sp>
        <p:nvSpPr>
          <p:cNvPr id="39" name="level dot"/>
          <p:cNvSpPr/>
          <p:nvPr/>
        </p:nvSpPr>
        <p:spPr>
          <a:xfrm>
            <a:off x="5486400" y="5495544"/>
            <a:ext cx="384048" cy="384048"/>
          </a:xfrm>
          <a:prstGeom prst="ellipse">
            <a:avLst/>
          </a:prstGeom>
          <a:solidFill>
            <a:srgbClr val="FFFDF8"/>
          </a:solidFill>
          <a:ln w="15875">
            <a:solidFill>
              <a:srgbClr val="232C4B"/>
            </a:solidFill>
            <a:prstDash val="solid"/>
          </a:ln>
        </p:spPr>
      </p:sp>
      <p:sp>
        <p:nvSpPr>
          <p:cNvPr id="40" name="level dot"/>
          <p:cNvSpPr/>
          <p:nvPr/>
        </p:nvSpPr>
        <p:spPr>
          <a:xfrm>
            <a:off x="6126480" y="5495544"/>
            <a:ext cx="384048" cy="384048"/>
          </a:xfrm>
          <a:prstGeom prst="ellipse">
            <a:avLst/>
          </a:prstGeom>
          <a:solidFill>
            <a:srgbClr val="FFFDF8"/>
          </a:solidFill>
          <a:ln w="15875">
            <a:solidFill>
              <a:srgbClr val="232C4B"/>
            </a:solidFill>
            <a:prstDash val="solid"/>
          </a:ln>
        </p:spPr>
      </p:sp>
      <p:sp>
        <p:nvSpPr>
          <p:cNvPr id="41" name="level dot"/>
          <p:cNvSpPr/>
          <p:nvPr/>
        </p:nvSpPr>
        <p:spPr>
          <a:xfrm>
            <a:off x="6766560" y="5495544"/>
            <a:ext cx="384048" cy="384048"/>
          </a:xfrm>
          <a:prstGeom prst="ellipse">
            <a:avLst/>
          </a:prstGeom>
          <a:solidFill>
            <a:srgbClr val="FFFDF8"/>
          </a:solidFill>
          <a:ln w="15875">
            <a:solidFill>
              <a:srgbClr val="232C4B"/>
            </a:solidFill>
            <a:prstDash val="solid"/>
          </a:ln>
        </p:spPr>
      </p:sp>
      <p:sp>
        <p:nvSpPr>
          <p:cNvPr id="42" name="level"/>
          <p:cNvSpPr/>
          <p:nvPr/>
        </p:nvSpPr>
        <p:spPr>
          <a:xfrm>
            <a:off x="7818120" y="1783080"/>
            <a:ext cx="3840480" cy="713232"/>
          </a:xfrm>
          <a:prstGeom prst="roundRect">
            <a:avLst>
              <a:gd name="adj" fmla="val 33333"/>
            </a:avLst>
          </a:prstGeom>
          <a:solidFill>
            <a:srgbClr val="FFFDF8"/>
          </a:solidFill>
          <a:ln w="12700">
            <a:solidFill>
              <a:srgbClr val="FFFDF8"/>
            </a:solidFill>
            <a:prstDash val="solid"/>
          </a:ln>
        </p:spPr>
      </p:sp>
      <p:sp>
        <p:nvSpPr>
          <p:cNvPr id="43" name="number"/>
          <p:cNvSpPr/>
          <p:nvPr/>
        </p:nvSpPr>
        <p:spPr>
          <a:xfrm>
            <a:off x="7936992" y="1901952"/>
            <a:ext cx="475488" cy="475488"/>
          </a:xfrm>
          <a:prstGeom prst="ellipse">
            <a:avLst/>
          </a:prstGeom>
          <a:solidFill>
            <a:srgbClr val="FDE5DC"/>
          </a:solidFill>
          <a:ln w="12700">
            <a:solidFill>
              <a:srgbClr val="FDE5DC"/>
            </a:solidFill>
            <a:prstDash val="solid"/>
          </a:ln>
        </p:spPr>
      </p:sp>
      <p:sp>
        <p:nvSpPr>
          <p:cNvPr id="44" name="Text 42"/>
          <p:cNvSpPr txBox="1"/>
          <p:nvPr/>
        </p:nvSpPr>
        <p:spPr>
          <a:xfrm>
            <a:off x="7936992" y="1901952"/>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0</a:t>
            </a:r>
            <a:endParaRPr lang="en-US" sz="1500" dirty="0"/>
          </a:p>
        </p:txBody>
      </p:sp>
      <p:sp>
        <p:nvSpPr>
          <p:cNvPr id="45" name="Text 43"/>
          <p:cNvSpPr txBox="1"/>
          <p:nvPr/>
        </p:nvSpPr>
        <p:spPr>
          <a:xfrm>
            <a:off x="8549640" y="1856232"/>
            <a:ext cx="30175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Not yet</a:t>
            </a:r>
            <a:endParaRPr lang="en-US" sz="1500" dirty="0"/>
          </a:p>
        </p:txBody>
      </p:sp>
      <p:sp>
        <p:nvSpPr>
          <p:cNvPr id="46" name="Text 44"/>
          <p:cNvSpPr txBox="1"/>
          <p:nvPr/>
        </p:nvSpPr>
        <p:spPr>
          <a:xfrm>
            <a:off x="8549640" y="2167128"/>
            <a:ext cx="3017520" cy="274320"/>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Rarely, or by chance</a:t>
            </a:r>
            <a:endParaRPr lang="en-US" sz="1300" dirty="0"/>
          </a:p>
        </p:txBody>
      </p:sp>
      <p:sp>
        <p:nvSpPr>
          <p:cNvPr id="47" name="level"/>
          <p:cNvSpPr/>
          <p:nvPr/>
        </p:nvSpPr>
        <p:spPr>
          <a:xfrm>
            <a:off x="7818120" y="2606040"/>
            <a:ext cx="3840480" cy="713232"/>
          </a:xfrm>
          <a:prstGeom prst="roundRect">
            <a:avLst>
              <a:gd name="adj" fmla="val 33333"/>
            </a:avLst>
          </a:prstGeom>
          <a:solidFill>
            <a:srgbClr val="FFFDF8"/>
          </a:solidFill>
          <a:ln w="12700">
            <a:solidFill>
              <a:srgbClr val="FFFDF8"/>
            </a:solidFill>
            <a:prstDash val="solid"/>
          </a:ln>
        </p:spPr>
      </p:sp>
      <p:sp>
        <p:nvSpPr>
          <p:cNvPr id="48" name="number"/>
          <p:cNvSpPr/>
          <p:nvPr/>
        </p:nvSpPr>
        <p:spPr>
          <a:xfrm>
            <a:off x="7936992" y="2724912"/>
            <a:ext cx="475488" cy="475488"/>
          </a:xfrm>
          <a:prstGeom prst="ellipse">
            <a:avLst/>
          </a:prstGeom>
          <a:solidFill>
            <a:srgbClr val="FDF1CB"/>
          </a:solidFill>
          <a:ln w="12700">
            <a:solidFill>
              <a:srgbClr val="FDF1CB"/>
            </a:solidFill>
            <a:prstDash val="solid"/>
          </a:ln>
        </p:spPr>
      </p:sp>
      <p:sp>
        <p:nvSpPr>
          <p:cNvPr id="49" name="Text 47"/>
          <p:cNvSpPr txBox="1"/>
          <p:nvPr/>
        </p:nvSpPr>
        <p:spPr>
          <a:xfrm>
            <a:off x="7936992" y="2724912"/>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1</a:t>
            </a:r>
            <a:endParaRPr lang="en-US" sz="1500" dirty="0"/>
          </a:p>
        </p:txBody>
      </p:sp>
      <p:sp>
        <p:nvSpPr>
          <p:cNvPr id="50" name="Text 48"/>
          <p:cNvSpPr txBox="1"/>
          <p:nvPr/>
        </p:nvSpPr>
        <p:spPr>
          <a:xfrm>
            <a:off x="8549640" y="2679192"/>
            <a:ext cx="30175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Noticing</a:t>
            </a:r>
            <a:endParaRPr lang="en-US" sz="1500" dirty="0"/>
          </a:p>
        </p:txBody>
      </p:sp>
      <p:sp>
        <p:nvSpPr>
          <p:cNvPr id="51" name="Text 49"/>
          <p:cNvSpPr txBox="1"/>
          <p:nvPr/>
        </p:nvSpPr>
        <p:spPr>
          <a:xfrm>
            <a:off x="8549640" y="2990088"/>
            <a:ext cx="3017520" cy="274320"/>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Adults name moments</a:t>
            </a:r>
            <a:endParaRPr lang="en-US" sz="1300" dirty="0"/>
          </a:p>
        </p:txBody>
      </p:sp>
      <p:sp>
        <p:nvSpPr>
          <p:cNvPr id="52" name="level"/>
          <p:cNvSpPr/>
          <p:nvPr/>
        </p:nvSpPr>
        <p:spPr>
          <a:xfrm>
            <a:off x="7818120" y="3429000"/>
            <a:ext cx="3840480" cy="713232"/>
          </a:xfrm>
          <a:prstGeom prst="roundRect">
            <a:avLst>
              <a:gd name="adj" fmla="val 33333"/>
            </a:avLst>
          </a:prstGeom>
          <a:solidFill>
            <a:srgbClr val="FFFDF8"/>
          </a:solidFill>
          <a:ln w="12700">
            <a:solidFill>
              <a:srgbClr val="FFFDF8"/>
            </a:solidFill>
            <a:prstDash val="solid"/>
          </a:ln>
        </p:spPr>
      </p:sp>
      <p:sp>
        <p:nvSpPr>
          <p:cNvPr id="53" name="number"/>
          <p:cNvSpPr/>
          <p:nvPr/>
        </p:nvSpPr>
        <p:spPr>
          <a:xfrm>
            <a:off x="7936992" y="3547872"/>
            <a:ext cx="475488" cy="475488"/>
          </a:xfrm>
          <a:prstGeom prst="ellipse">
            <a:avLst/>
          </a:prstGeom>
          <a:solidFill>
            <a:srgbClr val="E4F3FA"/>
          </a:solidFill>
          <a:ln w="12700">
            <a:solidFill>
              <a:srgbClr val="E4F3FA"/>
            </a:solidFill>
            <a:prstDash val="solid"/>
          </a:ln>
        </p:spPr>
      </p:sp>
      <p:sp>
        <p:nvSpPr>
          <p:cNvPr id="54" name="Text 52"/>
          <p:cNvSpPr txBox="1"/>
          <p:nvPr/>
        </p:nvSpPr>
        <p:spPr>
          <a:xfrm>
            <a:off x="7936992" y="3547872"/>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2</a:t>
            </a:r>
            <a:endParaRPr lang="en-US" sz="1500" dirty="0"/>
          </a:p>
        </p:txBody>
      </p:sp>
      <p:sp>
        <p:nvSpPr>
          <p:cNvPr id="55" name="Text 53"/>
          <p:cNvSpPr txBox="1"/>
          <p:nvPr/>
        </p:nvSpPr>
        <p:spPr>
          <a:xfrm>
            <a:off x="8549640" y="3502152"/>
            <a:ext cx="30175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Inviting</a:t>
            </a:r>
            <a:endParaRPr lang="en-US" sz="1500" dirty="0"/>
          </a:p>
        </p:txBody>
      </p:sp>
      <p:sp>
        <p:nvSpPr>
          <p:cNvPr id="56" name="Text 54"/>
          <p:cNvSpPr txBox="1"/>
          <p:nvPr/>
        </p:nvSpPr>
        <p:spPr>
          <a:xfrm>
            <a:off x="8549640" y="3813048"/>
            <a:ext cx="3017520" cy="274320"/>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Planned in routines</a:t>
            </a:r>
            <a:endParaRPr lang="en-US" sz="1300" dirty="0"/>
          </a:p>
        </p:txBody>
      </p:sp>
      <p:sp>
        <p:nvSpPr>
          <p:cNvPr id="57" name="level"/>
          <p:cNvSpPr/>
          <p:nvPr/>
        </p:nvSpPr>
        <p:spPr>
          <a:xfrm>
            <a:off x="7818120" y="4251960"/>
            <a:ext cx="3840480" cy="713232"/>
          </a:xfrm>
          <a:prstGeom prst="roundRect">
            <a:avLst>
              <a:gd name="adj" fmla="val 33333"/>
            </a:avLst>
          </a:prstGeom>
          <a:solidFill>
            <a:srgbClr val="FFFDF8"/>
          </a:solidFill>
          <a:ln w="12700">
            <a:solidFill>
              <a:srgbClr val="FFFDF8"/>
            </a:solidFill>
            <a:prstDash val="solid"/>
          </a:ln>
        </p:spPr>
      </p:sp>
      <p:sp>
        <p:nvSpPr>
          <p:cNvPr id="58" name="number"/>
          <p:cNvSpPr/>
          <p:nvPr/>
        </p:nvSpPr>
        <p:spPr>
          <a:xfrm>
            <a:off x="7936992" y="4370832"/>
            <a:ext cx="475488" cy="475488"/>
          </a:xfrm>
          <a:prstGeom prst="ellipse">
            <a:avLst/>
          </a:prstGeom>
          <a:solidFill>
            <a:srgbClr val="E7F0DF"/>
          </a:solidFill>
          <a:ln w="12700">
            <a:solidFill>
              <a:srgbClr val="E7F0DF"/>
            </a:solidFill>
            <a:prstDash val="solid"/>
          </a:ln>
        </p:spPr>
      </p:sp>
      <p:sp>
        <p:nvSpPr>
          <p:cNvPr id="59" name="Text 57"/>
          <p:cNvSpPr txBox="1"/>
          <p:nvPr/>
        </p:nvSpPr>
        <p:spPr>
          <a:xfrm>
            <a:off x="7936992" y="4370832"/>
            <a:ext cx="475488" cy="475488"/>
          </a:xfrm>
          <a:prstGeom prst="rect">
            <a:avLst/>
          </a:prstGeom>
          <a:noFill/>
          <a:ln/>
        </p:spPr>
        <p:txBody>
          <a:bodyPr wrap="square" lIns="0" tIns="0" rIns="0" bIns="0" rtlCol="0" anchor="ctr"/>
          <a:lstStyle/>
          <a:p>
            <a:pPr algn="ct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3</a:t>
            </a:r>
            <a:endParaRPr lang="en-US" sz="1500" dirty="0"/>
          </a:p>
        </p:txBody>
      </p:sp>
      <p:sp>
        <p:nvSpPr>
          <p:cNvPr id="60" name="Text 58"/>
          <p:cNvSpPr txBox="1"/>
          <p:nvPr/>
        </p:nvSpPr>
        <p:spPr>
          <a:xfrm>
            <a:off x="8549640" y="4325112"/>
            <a:ext cx="301752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Embedded</a:t>
            </a:r>
            <a:endParaRPr lang="en-US" sz="1500" dirty="0"/>
          </a:p>
        </p:txBody>
      </p:sp>
      <p:sp>
        <p:nvSpPr>
          <p:cNvPr id="61" name="Text 59"/>
          <p:cNvSpPr txBox="1"/>
          <p:nvPr/>
        </p:nvSpPr>
        <p:spPr>
          <a:xfrm>
            <a:off x="8549640" y="4636008"/>
            <a:ext cx="3017520" cy="274320"/>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Shared and revisited</a:t>
            </a:r>
            <a:endParaRPr lang="en-US" sz="1300" dirty="0"/>
          </a:p>
        </p:txBody>
      </p:sp>
      <p:sp>
        <p:nvSpPr>
          <p:cNvPr id="62" name="download"/>
          <p:cNvSpPr/>
          <p:nvPr/>
        </p:nvSpPr>
        <p:spPr>
          <a:xfrm>
            <a:off x="7818120" y="5120640"/>
            <a:ext cx="3840480" cy="1051560"/>
          </a:xfrm>
          <a:prstGeom prst="roundRect">
            <a:avLst>
              <a:gd name="adj" fmla="val 27826"/>
            </a:avLst>
          </a:prstGeom>
          <a:solidFill>
            <a:srgbClr val="232C4B"/>
          </a:solidFill>
          <a:ln w="12700">
            <a:solidFill>
              <a:srgbClr val="232C4B"/>
            </a:solidFill>
            <a:prstDash val="solid"/>
          </a:ln>
          <a:effectLst>
            <a:outerShdw sx="100000" sy="100000" kx="0" ky="0" algn="bl" rotWithShape="0" blurRad="177800" dist="50800" dir="5400000">
              <a:srgbClr val="232C4B">
                <a:alpha val="10000"/>
              </a:srgbClr>
            </a:outerShdw>
          </a:effectLst>
        </p:spPr>
      </p:sp>
      <p:sp>
        <p:nvSpPr>
          <p:cNvPr id="63" name="Text 61"/>
          <p:cNvSpPr txBox="1"/>
          <p:nvPr/>
        </p:nvSpPr>
        <p:spPr>
          <a:xfrm>
            <a:off x="8046720" y="5120640"/>
            <a:ext cx="3474720" cy="1051560"/>
          </a:xfrm>
          <a:prstGeom prst="rect">
            <a:avLst/>
          </a:prstGeom>
          <a:noFill/>
          <a:ln/>
        </p:spPr>
        <p:txBody>
          <a:bodyPr wrap="square" lIns="0" tIns="0" rIns="0" bIns="0" rtlCol="0" anchor="ctr"/>
          <a:lstStyle/>
          <a:p>
            <a:pPr indent="0" marL="0">
              <a:buNone/>
            </a:pPr>
            <a:r>
              <a:rPr lang="en-US" sz="1400" b="1" dirty="0">
                <a:solidFill>
                  <a:srgbClr val="F6C853"/>
                </a:solidFill>
                <a:latin typeface="Arial Rounded MT Bold" pitchFamily="34" charset="0"/>
                <a:ea typeface="Arial Rounded MT Bold" pitchFamily="34" charset="-122"/>
                <a:cs typeface="Arial Rounded MT Bold" pitchFamily="34" charset="-120"/>
              </a:rPr>
              <a:t>Download my audit (PDF)</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Adult provision. Use N/A where needed.</a:t>
            </a:r>
            <a:endParaRPr lang="en-US" sz="14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top tag"/>
          <p:cNvSpPr/>
          <p:nvPr/>
        </p:nvSpPr>
        <p:spPr>
          <a:xfrm>
            <a:off x="548640" y="384048"/>
            <a:ext cx="1897380" cy="384048"/>
          </a:xfrm>
          <a:prstGeom prst="roundRect">
            <a:avLst>
              <a:gd name="adj" fmla="val 50000"/>
            </a:avLst>
          </a:prstGeom>
          <a:solidFill>
            <a:srgbClr val="FFFDF8"/>
          </a:solidFill>
          <a:ln w="12700">
            <a:solidFill>
              <a:srgbClr val="FFFDF8"/>
            </a:solidFill>
            <a:prstDash val="solid"/>
          </a:ln>
        </p:spPr>
      </p:sp>
      <p:sp>
        <p:nvSpPr>
          <p:cNvPr id="3" name="Text 1"/>
          <p:cNvSpPr txBox="1"/>
          <p:nvPr/>
        </p:nvSpPr>
        <p:spPr>
          <a:xfrm>
            <a:off x="548640" y="384048"/>
            <a:ext cx="189738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11 · BUILD</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38–42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Where can we go?</a:t>
            </a:r>
            <a:endParaRPr lang="en-US" sz="3600" dirty="0"/>
          </a:p>
        </p:txBody>
      </p:sp>
      <p:sp>
        <p:nvSpPr>
          <p:cNvPr id="7" name="Text 5"/>
          <p:cNvSpPr txBox="1"/>
          <p:nvPr/>
        </p:nvSpPr>
        <p:spPr>
          <a:xfrm>
            <a:off x="548640" y="1627632"/>
            <a:ext cx="7315200" cy="365760"/>
          </a:xfrm>
          <a:prstGeom prst="rect">
            <a:avLst/>
          </a:prstGeom>
          <a:noFill/>
          <a:ln/>
        </p:spPr>
        <p:txBody>
          <a:bodyPr wrap="square" lIns="0" tIns="0" rIns="0" bIns="0" rtlCol="0" anchor="t"/>
          <a:lstStyle/>
          <a:p>
            <a:pPr indent="0" marL="0">
              <a:buNone/>
            </a:pPr>
            <a:r>
              <a:rPr lang="en-US" sz="1700" dirty="0">
                <a:solidFill>
                  <a:srgbClr val="232C4B"/>
                </a:solidFill>
                <a:latin typeface="Calibri" pitchFamily="34" charset="0"/>
                <a:ea typeface="Calibri" pitchFamily="34" charset="-122"/>
                <a:cs typeface="Calibri" pitchFamily="34" charset="-120"/>
              </a:rPr>
              <a:t>Today: one idea, one priority, one step. Finish the strand later.</a:t>
            </a:r>
            <a:endParaRPr lang="en-US" sz="1700" dirty="0"/>
          </a:p>
        </p:txBody>
      </p:sp>
      <p:sp>
        <p:nvSpPr>
          <p:cNvPr id="8" name="plan stop"/>
          <p:cNvSpPr/>
          <p:nvPr/>
        </p:nvSpPr>
        <p:spPr>
          <a:xfrm>
            <a:off x="548640" y="214884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9" name="stop-1" descr="Lesson stop icon">    </p:cNvPr>
          <p:cNvPicPr>
            <a:picLocks noChangeAspect="1"/>
          </p:cNvPicPr>
          <p:nvPr/>
        </p:nvPicPr>
        <p:blipFill>
          <a:blip r:embed="rId1"/>
          <a:stretch>
            <a:fillRect/>
          </a:stretch>
        </p:blipFill>
        <p:spPr>
          <a:xfrm>
            <a:off x="713232" y="2313432"/>
            <a:ext cx="495270" cy="530352"/>
          </a:xfrm>
          <a:prstGeom prst="rect">
            <a:avLst/>
          </a:prstGeom>
        </p:spPr>
      </p:pic>
      <p:sp>
        <p:nvSpPr>
          <p:cNvPr id="10" name="Text 7"/>
          <p:cNvSpPr txBox="1"/>
          <p:nvPr/>
        </p:nvSpPr>
        <p:spPr>
          <a:xfrm>
            <a:off x="1353312" y="237744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1 · Hello</a:t>
            </a:r>
            <a:endParaRPr lang="en-US" sz="1600" dirty="0"/>
          </a:p>
        </p:txBody>
      </p:sp>
      <p:sp>
        <p:nvSpPr>
          <p:cNvPr id="11" name="Text 8"/>
          <p:cNvSpPr txBox="1"/>
          <p:nvPr/>
        </p:nvSpPr>
        <p:spPr>
          <a:xfrm>
            <a:off x="731520" y="292608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The friend or story that carries it</a:t>
            </a:r>
            <a:endParaRPr lang="en-US" sz="1300" dirty="0"/>
          </a:p>
        </p:txBody>
      </p:sp>
      <p:sp>
        <p:nvSpPr>
          <p:cNvPr id="12" name="plan stop"/>
          <p:cNvSpPr/>
          <p:nvPr/>
        </p:nvSpPr>
        <p:spPr>
          <a:xfrm>
            <a:off x="2944368" y="214884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13" name="stop-2" descr="Lesson stop icon">    </p:cNvPr>
          <p:cNvPicPr>
            <a:picLocks noChangeAspect="1"/>
          </p:cNvPicPr>
          <p:nvPr/>
        </p:nvPicPr>
        <p:blipFill>
          <a:blip r:embed="rId2"/>
          <a:stretch>
            <a:fillRect/>
          </a:stretch>
        </p:blipFill>
        <p:spPr>
          <a:xfrm>
            <a:off x="3108960" y="2313432"/>
            <a:ext cx="495270" cy="530352"/>
          </a:xfrm>
          <a:prstGeom prst="rect">
            <a:avLst/>
          </a:prstGeom>
        </p:spPr>
      </p:pic>
      <p:sp>
        <p:nvSpPr>
          <p:cNvPr id="14" name="Text 10"/>
          <p:cNvSpPr txBox="1"/>
          <p:nvPr/>
        </p:nvSpPr>
        <p:spPr>
          <a:xfrm>
            <a:off x="3749040" y="237744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2 · Hunt</a:t>
            </a:r>
            <a:endParaRPr lang="en-US" sz="1600" dirty="0"/>
          </a:p>
        </p:txBody>
      </p:sp>
      <p:sp>
        <p:nvSpPr>
          <p:cNvPr id="15" name="Text 11"/>
          <p:cNvSpPr txBox="1"/>
          <p:nvPr/>
        </p:nvSpPr>
        <p:spPr>
          <a:xfrm>
            <a:off x="3127248" y="292608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What will children notice?</a:t>
            </a:r>
            <a:endParaRPr lang="en-US" sz="1300" dirty="0"/>
          </a:p>
        </p:txBody>
      </p:sp>
      <p:sp>
        <p:nvSpPr>
          <p:cNvPr id="16" name="plan stop"/>
          <p:cNvSpPr/>
          <p:nvPr/>
        </p:nvSpPr>
        <p:spPr>
          <a:xfrm>
            <a:off x="5340096" y="214884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17" name="stop-3" descr="Lesson stop icon">    </p:cNvPr>
          <p:cNvPicPr>
            <a:picLocks noChangeAspect="1"/>
          </p:cNvPicPr>
          <p:nvPr/>
        </p:nvPicPr>
        <p:blipFill>
          <a:blip r:embed="rId3"/>
          <a:stretch>
            <a:fillRect/>
          </a:stretch>
        </p:blipFill>
        <p:spPr>
          <a:xfrm>
            <a:off x="5504688" y="2313432"/>
            <a:ext cx="495270" cy="530352"/>
          </a:xfrm>
          <a:prstGeom prst="rect">
            <a:avLst/>
          </a:prstGeom>
        </p:spPr>
      </p:pic>
      <p:sp>
        <p:nvSpPr>
          <p:cNvPr id="18" name="Text 13"/>
          <p:cNvSpPr txBox="1"/>
          <p:nvPr/>
        </p:nvSpPr>
        <p:spPr>
          <a:xfrm>
            <a:off x="6144768" y="237744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3 · Watch</a:t>
            </a:r>
            <a:endParaRPr lang="en-US" sz="1600" dirty="0"/>
          </a:p>
        </p:txBody>
      </p:sp>
      <p:sp>
        <p:nvSpPr>
          <p:cNvPr id="19" name="Text 14"/>
          <p:cNvSpPr txBox="1"/>
          <p:nvPr/>
        </p:nvSpPr>
        <p:spPr>
          <a:xfrm>
            <a:off x="5522976" y="292608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The short screen moment, if any</a:t>
            </a:r>
            <a:endParaRPr lang="en-US" sz="1300" dirty="0"/>
          </a:p>
        </p:txBody>
      </p:sp>
      <p:sp>
        <p:nvSpPr>
          <p:cNvPr id="20" name="plan stop"/>
          <p:cNvSpPr/>
          <p:nvPr/>
        </p:nvSpPr>
        <p:spPr>
          <a:xfrm>
            <a:off x="548640" y="365760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1" name="stop-4" descr="Lesson stop icon">    </p:cNvPr>
          <p:cNvPicPr>
            <a:picLocks noChangeAspect="1"/>
          </p:cNvPicPr>
          <p:nvPr/>
        </p:nvPicPr>
        <p:blipFill>
          <a:blip r:embed="rId4"/>
          <a:stretch>
            <a:fillRect/>
          </a:stretch>
        </p:blipFill>
        <p:spPr>
          <a:xfrm>
            <a:off x="713232" y="3822192"/>
            <a:ext cx="495270" cy="530352"/>
          </a:xfrm>
          <a:prstGeom prst="rect">
            <a:avLst/>
          </a:prstGeom>
        </p:spPr>
      </p:pic>
      <p:sp>
        <p:nvSpPr>
          <p:cNvPr id="22" name="Text 16"/>
          <p:cNvSpPr txBox="1"/>
          <p:nvPr/>
        </p:nvSpPr>
        <p:spPr>
          <a:xfrm>
            <a:off x="1353312" y="388620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4 · Talk</a:t>
            </a:r>
            <a:endParaRPr lang="en-US" sz="1600" dirty="0"/>
          </a:p>
        </p:txBody>
      </p:sp>
      <p:sp>
        <p:nvSpPr>
          <p:cNvPr id="23" name="Text 17"/>
          <p:cNvSpPr txBox="1"/>
          <p:nvPr/>
        </p:nvSpPr>
        <p:spPr>
          <a:xfrm>
            <a:off x="731520" y="443484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Your adult prompt, then wait</a:t>
            </a:r>
            <a:endParaRPr lang="en-US" sz="1300" dirty="0"/>
          </a:p>
        </p:txBody>
      </p:sp>
      <p:sp>
        <p:nvSpPr>
          <p:cNvPr id="24" name="plan stop"/>
          <p:cNvSpPr/>
          <p:nvPr/>
        </p:nvSpPr>
        <p:spPr>
          <a:xfrm>
            <a:off x="2944368" y="365760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5" name="stop-5" descr="Lesson stop icon">    </p:cNvPr>
          <p:cNvPicPr>
            <a:picLocks noChangeAspect="1"/>
          </p:cNvPicPr>
          <p:nvPr/>
        </p:nvPicPr>
        <p:blipFill>
          <a:blip r:embed="rId5"/>
          <a:stretch>
            <a:fillRect/>
          </a:stretch>
        </p:blipFill>
        <p:spPr>
          <a:xfrm>
            <a:off x="3108960" y="3822192"/>
            <a:ext cx="495270" cy="530352"/>
          </a:xfrm>
          <a:prstGeom prst="rect">
            <a:avLst/>
          </a:prstGeom>
        </p:spPr>
      </p:pic>
      <p:sp>
        <p:nvSpPr>
          <p:cNvPr id="26" name="Text 19"/>
          <p:cNvSpPr txBox="1"/>
          <p:nvPr/>
        </p:nvSpPr>
        <p:spPr>
          <a:xfrm>
            <a:off x="3749040" y="388620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5 · Home</a:t>
            </a:r>
            <a:endParaRPr lang="en-US" sz="1600" dirty="0"/>
          </a:p>
        </p:txBody>
      </p:sp>
      <p:sp>
        <p:nvSpPr>
          <p:cNvPr id="27" name="Text 20"/>
          <p:cNvSpPr txBox="1"/>
          <p:nvPr/>
        </p:nvSpPr>
        <p:spPr>
          <a:xfrm>
            <a:off x="3127248" y="443484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Where it lives in your routines</a:t>
            </a:r>
            <a:endParaRPr lang="en-US" sz="1300" dirty="0"/>
          </a:p>
        </p:txBody>
      </p:sp>
      <p:sp>
        <p:nvSpPr>
          <p:cNvPr id="28" name="plan stop"/>
          <p:cNvSpPr/>
          <p:nvPr/>
        </p:nvSpPr>
        <p:spPr>
          <a:xfrm>
            <a:off x="5340096" y="3657600"/>
            <a:ext cx="2240280" cy="1353312"/>
          </a:xfrm>
          <a:prstGeom prst="roundRect">
            <a:avLst>
              <a:gd name="adj" fmla="val 2162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29" name="stop-6" descr="Lesson stop icon">    </p:cNvPr>
          <p:cNvPicPr>
            <a:picLocks noChangeAspect="1"/>
          </p:cNvPicPr>
          <p:nvPr/>
        </p:nvPicPr>
        <p:blipFill>
          <a:blip r:embed="rId6"/>
          <a:stretch>
            <a:fillRect/>
          </a:stretch>
        </p:blipFill>
        <p:spPr>
          <a:xfrm>
            <a:off x="5504688" y="3822192"/>
            <a:ext cx="495270" cy="530352"/>
          </a:xfrm>
          <a:prstGeom prst="rect">
            <a:avLst/>
          </a:prstGeom>
        </p:spPr>
      </p:pic>
      <p:sp>
        <p:nvSpPr>
          <p:cNvPr id="30" name="Text 22"/>
          <p:cNvSpPr txBox="1"/>
          <p:nvPr/>
        </p:nvSpPr>
        <p:spPr>
          <a:xfrm>
            <a:off x="6144768" y="3886200"/>
            <a:ext cx="1371600" cy="384048"/>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6 · Heart</a:t>
            </a:r>
            <a:endParaRPr lang="en-US" sz="1600" dirty="0"/>
          </a:p>
        </p:txBody>
      </p:sp>
      <p:sp>
        <p:nvSpPr>
          <p:cNvPr id="31" name="Text 23"/>
          <p:cNvSpPr txBox="1"/>
          <p:nvPr/>
        </p:nvSpPr>
        <p:spPr>
          <a:xfrm>
            <a:off x="5522976" y="4434840"/>
            <a:ext cx="1920240" cy="530352"/>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The family echo and the promise</a:t>
            </a:r>
            <a:endParaRPr lang="en-US" sz="1300" dirty="0"/>
          </a:p>
        </p:txBody>
      </p:sp>
      <p:sp>
        <p:nvSpPr>
          <p:cNvPr id="32" name="two questions"/>
          <p:cNvSpPr/>
          <p:nvPr/>
        </p:nvSpPr>
        <p:spPr>
          <a:xfrm>
            <a:off x="548640" y="5257800"/>
            <a:ext cx="6995160" cy="914400"/>
          </a:xfrm>
          <a:prstGeom prst="roundRect">
            <a:avLst>
              <a:gd name="adj" fmla="val 32000"/>
            </a:avLst>
          </a:prstGeom>
          <a:solidFill>
            <a:srgbClr val="FFFDF8"/>
          </a:solidFill>
          <a:ln w="12700">
            <a:solidFill>
              <a:srgbClr val="FFFDF8"/>
            </a:solidFill>
            <a:prstDash val="solid"/>
          </a:ln>
        </p:spPr>
      </p:sp>
      <p:sp>
        <p:nvSpPr>
          <p:cNvPr id="33" name="Text 25"/>
          <p:cNvSpPr txBox="1"/>
          <p:nvPr/>
        </p:nvSpPr>
        <p:spPr>
          <a:xfrm>
            <a:off x="777240" y="5257800"/>
            <a:ext cx="6583680" cy="914400"/>
          </a:xfrm>
          <a:prstGeom prst="rect">
            <a:avLst/>
          </a:prstGeom>
          <a:noFill/>
          <a:ln/>
        </p:spPr>
        <p:txBody>
          <a:bodyPr wrap="square" lIns="0" tIns="0" rIns="0" bIns="0" rtlCol="0" anchor="ctr"/>
          <a:lstStyle/>
          <a:p>
            <a:pPr indent="0" marL="0">
              <a:buNone/>
            </a:pPr>
            <a:r>
              <a:rPr lang="en-US" sz="1500" b="1" dirty="0">
                <a:solidFill>
                  <a:srgbClr val="232C4B"/>
                </a:solidFill>
                <a:latin typeface="Calibri" pitchFamily="34" charset="0"/>
                <a:ea typeface="Calibri" pitchFamily="34" charset="-122"/>
                <a:cs typeface="Calibri" pitchFamily="34" charset="-120"/>
              </a:rPr>
              <a:t>Every plan answers: </a:t>
            </a:r>
            <a:pPr indent="0" marL="0">
              <a:buNone/>
            </a:pPr>
            <a:r>
              <a:rPr lang="en-US" sz="1500" dirty="0">
                <a:solidFill>
                  <a:srgbClr val="232C4B"/>
                </a:solidFill>
                <a:latin typeface="Calibri" pitchFamily="34" charset="0"/>
                <a:ea typeface="Calibri" pitchFamily="34" charset="-122"/>
                <a:cs typeface="Calibri" pitchFamily="34" charset="-120"/>
              </a:rPr>
              <a:t>Where can a child change the plan? How can a child join without words?</a:t>
            </a:r>
            <a:endParaRPr lang="en-US" sz="1500" dirty="0"/>
          </a:p>
        </p:txBody>
      </p:sp>
      <p:sp>
        <p:nvSpPr>
          <p:cNvPr id="34" name="paw-step"/>
          <p:cNvSpPr/>
          <p:nvPr/>
        </p:nvSpPr>
        <p:spPr>
          <a:xfrm>
            <a:off x="7818120" y="1783080"/>
            <a:ext cx="3840480" cy="2148840"/>
          </a:xfrm>
          <a:prstGeom prst="roundRect">
            <a:avLst>
              <a:gd name="adj" fmla="val 13617"/>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pic>
        <p:nvPicPr>
          <p:cNvPr id="35" name="k-paw" descr="Icon">    </p:cNvPr>
          <p:cNvPicPr>
            <a:picLocks noChangeAspect="1"/>
          </p:cNvPicPr>
          <p:nvPr/>
        </p:nvPicPr>
        <p:blipFill>
          <a:blip r:embed="rId7"/>
          <a:stretch>
            <a:fillRect/>
          </a:stretch>
        </p:blipFill>
        <p:spPr>
          <a:xfrm>
            <a:off x="8046720" y="1965960"/>
            <a:ext cx="411480" cy="411480"/>
          </a:xfrm>
          <a:prstGeom prst="rect">
            <a:avLst/>
          </a:prstGeom>
        </p:spPr>
      </p:pic>
      <p:sp>
        <p:nvSpPr>
          <p:cNvPr id="36" name="Text 27"/>
          <p:cNvSpPr txBox="1"/>
          <p:nvPr/>
        </p:nvSpPr>
        <p:spPr>
          <a:xfrm>
            <a:off x="8595360" y="1965960"/>
            <a:ext cx="2926080" cy="411480"/>
          </a:xfrm>
          <a:prstGeom prst="rect">
            <a:avLst/>
          </a:prstGeom>
          <a:noFill/>
          <a:ln/>
        </p:spPr>
        <p:txBody>
          <a:bodyPr wrap="square" lIns="0" tIns="0" rIns="0" bIns="0" rtlCol="0" anchor="t"/>
          <a:lstStyle/>
          <a:p>
            <a:pPr indent="0" marL="0">
              <a:buNone/>
            </a:pPr>
            <a:r>
              <a:rPr lang="en-US" sz="1800" dirty="0">
                <a:solidFill>
                  <a:srgbClr val="232C4B"/>
                </a:solidFill>
                <a:latin typeface="Arial Rounded MT Bold" pitchFamily="34" charset="0"/>
                <a:ea typeface="Arial Rounded MT Bold" pitchFamily="34" charset="-122"/>
                <a:cs typeface="Arial Rounded MT Bold" pitchFamily="34" charset="-120"/>
              </a:rPr>
              <a:t>Our first paw-step</a:t>
            </a:r>
            <a:endParaRPr lang="en-US" sz="1800" dirty="0"/>
          </a:p>
        </p:txBody>
      </p:sp>
      <p:sp>
        <p:nvSpPr>
          <p:cNvPr id="37" name="Text 28"/>
          <p:cNvSpPr txBox="1"/>
          <p:nvPr/>
        </p:nvSpPr>
        <p:spPr>
          <a:xfrm>
            <a:off x="8046720" y="2514600"/>
            <a:ext cx="3474720" cy="1280160"/>
          </a:xfrm>
          <a:prstGeom prst="rect">
            <a:avLst/>
          </a:prstGeom>
          <a:noFill/>
          <a:ln/>
        </p:spPr>
        <p:txBody>
          <a:bodyPr wrap="square" lIns="0" tIns="0" rIns="0" bIns="0" rtlCol="0" anchor="t"/>
          <a:lstStyle/>
          <a:p>
            <a:pPr marL="342900" indent="-342900">
              <a:spcAft>
                <a:spcPts val="400"/>
              </a:spcAft>
              <a:buSzPct val="100000"/>
              <a:buChar char="•"/>
            </a:pPr>
            <a:r>
              <a:rPr lang="en-US" sz="1600" dirty="0">
                <a:solidFill>
                  <a:srgbClr val="232C4B"/>
                </a:solidFill>
                <a:latin typeface="Calibri" pitchFamily="34" charset="0"/>
                <a:ea typeface="Calibri" pitchFamily="34" charset="-122"/>
                <a:cs typeface="Calibri" pitchFamily="34" charset="-120"/>
              </a:rPr>
              <a:t>One step</a:t>
            </a:r>
            <a:endParaRPr lang="en-US" sz="1600" dirty="0"/>
          </a:p>
          <a:p>
            <a:pPr marL="342900" indent="-342900">
              <a:spcAft>
                <a:spcPts val="400"/>
              </a:spcAft>
              <a:buSzPct val="100000"/>
              <a:buChar char="•"/>
            </a:pPr>
            <a:r>
              <a:rPr lang="en-US" sz="1600" dirty="0">
                <a:solidFill>
                  <a:srgbClr val="232C4B"/>
                </a:solidFill>
                <a:latin typeface="Calibri" pitchFamily="34" charset="0"/>
                <a:ea typeface="Calibri" pitchFamily="34" charset="-122"/>
                <a:cs typeface="Calibri" pitchFamily="34" charset="-120"/>
              </a:rPr>
              <a:t>One date</a:t>
            </a:r>
            <a:endParaRPr lang="en-US" sz="1600" dirty="0"/>
          </a:p>
          <a:p>
            <a:pPr marL="342900" indent="-342900">
              <a:spcAft>
                <a:spcPts val="400"/>
              </a:spcAft>
              <a:buSzPct val="100000"/>
              <a:buChar char="•"/>
            </a:pPr>
            <a:r>
              <a:rPr lang="en-US" sz="1600" dirty="0">
                <a:solidFill>
                  <a:srgbClr val="232C4B"/>
                </a:solidFill>
                <a:latin typeface="Calibri" pitchFamily="34" charset="0"/>
                <a:ea typeface="Calibri" pitchFamily="34" charset="-122"/>
                <a:cs typeface="Calibri" pitchFamily="34" charset="-120"/>
              </a:rPr>
              <a:t>One colleague (a role, not a name)</a:t>
            </a:r>
            <a:endParaRPr lang="en-US" sz="1600" dirty="0"/>
          </a:p>
        </p:txBody>
      </p:sp>
      <p:sp>
        <p:nvSpPr>
          <p:cNvPr id="38" name="swap"/>
          <p:cNvSpPr/>
          <p:nvPr/>
        </p:nvSpPr>
        <p:spPr>
          <a:xfrm>
            <a:off x="7818120" y="4114800"/>
            <a:ext cx="3840480" cy="1005840"/>
          </a:xfrm>
          <a:prstGeom prst="roundRect">
            <a:avLst>
              <a:gd name="adj" fmla="val 29091"/>
            </a:avLst>
          </a:prstGeom>
          <a:solidFill>
            <a:srgbClr val="EFEAFB"/>
          </a:solidFill>
          <a:ln w="12700">
            <a:solidFill>
              <a:srgbClr val="EFEAFB"/>
            </a:solidFill>
            <a:prstDash val="solid"/>
          </a:ln>
        </p:spPr>
      </p:sp>
      <p:sp>
        <p:nvSpPr>
          <p:cNvPr id="39" name="Text 30"/>
          <p:cNvSpPr txBox="1"/>
          <p:nvPr/>
        </p:nvSpPr>
        <p:spPr>
          <a:xfrm>
            <a:off x="8046720" y="4114800"/>
            <a:ext cx="3474720" cy="1005840"/>
          </a:xfrm>
          <a:prstGeom prst="rect">
            <a:avLst/>
          </a:prstGeom>
          <a:noFill/>
          <a:ln/>
        </p:spPr>
        <p:txBody>
          <a:bodyPr wrap="square" lIns="0" tIns="0" rIns="0" bIns="0" rtlCol="0" anchor="ctr"/>
          <a:lstStyle/>
          <a:p>
            <a:pPr indent="0" marL="0">
              <a:buNone/>
            </a:pPr>
            <a:r>
              <a:rPr lang="en-US" sz="1350" b="1" dirty="0">
                <a:solidFill>
                  <a:srgbClr val="232C4B"/>
                </a:solidFill>
                <a:latin typeface="Calibri" pitchFamily="34" charset="0"/>
                <a:ea typeface="Calibri" pitchFamily="34" charset="-122"/>
                <a:cs typeface="Calibri" pitchFamily="34" charset="-120"/>
              </a:rPr>
              <a:t>Swap with the next table. </a:t>
            </a:r>
            <a:pPr indent="0" marL="0">
              <a:buNone/>
            </a:pPr>
            <a:r>
              <a:rPr lang="en-US" sz="1350" dirty="0">
                <a:solidFill>
                  <a:srgbClr val="232C4B"/>
                </a:solidFill>
                <a:latin typeface="Calibri" pitchFamily="34" charset="0"/>
                <a:ea typeface="Calibri" pitchFamily="34" charset="-122"/>
                <a:cs typeface="Calibri" pitchFamily="34" charset="-120"/>
              </a:rPr>
              <a:t>Leave two paw-prints: “This will work because…” and “One next paw-step could be…”</a:t>
            </a:r>
            <a:endParaRPr lang="en-US" sz="1350" dirty="0"/>
          </a:p>
        </p:txBody>
      </p:sp>
      <p:sp>
        <p:nvSpPr>
          <p:cNvPr id="40" name="download"/>
          <p:cNvSpPr/>
          <p:nvPr/>
        </p:nvSpPr>
        <p:spPr>
          <a:xfrm>
            <a:off x="7818120" y="5257800"/>
            <a:ext cx="3840480" cy="914400"/>
          </a:xfrm>
          <a:prstGeom prst="roundRect">
            <a:avLst>
              <a:gd name="adj" fmla="val 32000"/>
            </a:avLst>
          </a:prstGeom>
          <a:solidFill>
            <a:srgbClr val="232C4B"/>
          </a:solidFill>
          <a:ln w="12700">
            <a:solidFill>
              <a:srgbClr val="232C4B"/>
            </a:solidFill>
            <a:prstDash val="solid"/>
          </a:ln>
          <a:effectLst>
            <a:outerShdw sx="100000" sy="100000" kx="0" ky="0" algn="bl" rotWithShape="0" blurRad="177800" dist="50800" dir="5400000">
              <a:srgbClr val="232C4B">
                <a:alpha val="10000"/>
              </a:srgbClr>
            </a:outerShdw>
          </a:effectLst>
        </p:spPr>
      </p:sp>
      <p:sp>
        <p:nvSpPr>
          <p:cNvPr id="41" name="Text 32"/>
          <p:cNvSpPr txBox="1"/>
          <p:nvPr/>
        </p:nvSpPr>
        <p:spPr>
          <a:xfrm>
            <a:off x="8046720" y="5257800"/>
            <a:ext cx="3474720" cy="914400"/>
          </a:xfrm>
          <a:prstGeom prst="rect">
            <a:avLst/>
          </a:prstGeom>
          <a:noFill/>
          <a:ln/>
        </p:spPr>
        <p:txBody>
          <a:bodyPr wrap="square" lIns="0" tIns="0" rIns="0" bIns="0" rtlCol="0" anchor="ctr"/>
          <a:lstStyle/>
          <a:p>
            <a:pPr indent="0" marL="0">
              <a:buNone/>
            </a:pPr>
            <a:r>
              <a:rPr lang="en-US" sz="1400" b="1" dirty="0">
                <a:solidFill>
                  <a:srgbClr val="F6C853"/>
                </a:solidFill>
                <a:latin typeface="Arial Rounded MT Bold" pitchFamily="34" charset="0"/>
                <a:ea typeface="Arial Rounded MT Bold" pitchFamily="34" charset="-122"/>
                <a:cs typeface="Arial Rounded MT Bold" pitchFamily="34" charset="-120"/>
              </a:rPr>
              <a:t>Download my plan (PDF)</a:t>
            </a:r>
            <a:endParaRPr lang="en-US" sz="1400" dirty="0"/>
          </a:p>
          <a:p>
            <a:pPr indent="0" marL="0">
              <a:buNone/>
            </a:pPr>
            <a:r>
              <a:rPr lang="en-US" sz="1400" dirty="0">
                <a:solidFill>
                  <a:srgbClr val="FFFFFF"/>
                </a:solidFill>
                <a:latin typeface="Calibri" pitchFamily="34" charset="0"/>
                <a:ea typeface="Calibri" pitchFamily="34" charset="-122"/>
                <a:cs typeface="Calibri" pitchFamily="34" charset="-120"/>
              </a:rPr>
              <a:t>Your ideas and character, plus continuation pages.</a:t>
            </a:r>
            <a:endParaRPr lang="en-US" sz="14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232C4B"/>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top tag"/>
          <p:cNvSpPr/>
          <p:nvPr/>
        </p:nvSpPr>
        <p:spPr>
          <a:xfrm>
            <a:off x="548640" y="384048"/>
            <a:ext cx="2185416" cy="384048"/>
          </a:xfrm>
          <a:prstGeom prst="roundRect">
            <a:avLst>
              <a:gd name="adj" fmla="val 50000"/>
            </a:avLst>
          </a:prstGeom>
          <a:solidFill>
            <a:srgbClr val="E7F0DF"/>
          </a:solidFill>
          <a:ln w="12700">
            <a:solidFill>
              <a:srgbClr val="E7F0DF"/>
            </a:solidFill>
            <a:prstDash val="solid"/>
          </a:ln>
        </p:spPr>
      </p:sp>
      <p:sp>
        <p:nvSpPr>
          <p:cNvPr id="3" name="Text 1"/>
          <p:cNvSpPr txBox="1"/>
          <p:nvPr/>
        </p:nvSpPr>
        <p:spPr>
          <a:xfrm>
            <a:off x="548640" y="384048"/>
            <a:ext cx="2185416"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12 · FAMILIES</a:t>
            </a:r>
            <a:endParaRPr lang="en-US" sz="1200" dirty="0"/>
          </a:p>
        </p:txBody>
      </p:sp>
      <p:sp>
        <p:nvSpPr>
          <p:cNvPr id="4" name="time tag"/>
          <p:cNvSpPr/>
          <p:nvPr/>
        </p:nvSpPr>
        <p:spPr>
          <a:xfrm>
            <a:off x="10012680" y="365760"/>
            <a:ext cx="1645920" cy="438912"/>
          </a:xfrm>
          <a:prstGeom prst="roundRect">
            <a:avLst>
              <a:gd name="adj" fmla="val 50000"/>
            </a:avLst>
          </a:prstGeom>
          <a:solidFill>
            <a:srgbClr val="232C4B"/>
          </a:solidFill>
          <a:ln w="12700">
            <a:solidFill>
              <a:srgbClr val="232C4B"/>
            </a:solidFill>
            <a:prstDash val="solid"/>
          </a:ln>
        </p:spPr>
      </p:sp>
      <p:sp>
        <p:nvSpPr>
          <p:cNvPr id="5" name="Text 3"/>
          <p:cNvSpPr txBox="1"/>
          <p:nvPr/>
        </p:nvSpPr>
        <p:spPr>
          <a:xfrm>
            <a:off x="10012680" y="365760"/>
            <a:ext cx="1645920" cy="438912"/>
          </a:xfrm>
          <a:prstGeom prst="rect">
            <a:avLst/>
          </a:prstGeom>
          <a:noFill/>
          <a:ln/>
        </p:spPr>
        <p:txBody>
          <a:bodyPr wrap="square" lIns="0" tIns="0" rIns="0" bIns="0" rtlCol="0" anchor="ctr"/>
          <a:lstStyle/>
          <a:p>
            <a:pPr algn="ctr" indent="0" marL="0">
              <a:buNone/>
            </a:pPr>
            <a:r>
              <a:rPr lang="en-US" sz="1500" dirty="0">
                <a:solidFill>
                  <a:srgbClr val="FFFFFF"/>
                </a:solidFill>
                <a:latin typeface="Arial Rounded MT Bold" pitchFamily="34" charset="0"/>
                <a:ea typeface="Arial Rounded MT Bold" pitchFamily="34" charset="-122"/>
                <a:cs typeface="Arial Rounded MT Bold" pitchFamily="34" charset="-120"/>
              </a:rPr>
              <a:t>42–45 min</a:t>
            </a:r>
            <a:endParaRPr lang="en-US" sz="1500" dirty="0"/>
          </a:p>
        </p:txBody>
      </p:sp>
      <p:sp>
        <p:nvSpPr>
          <p:cNvPr id="6"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Mirrors of the community</a:t>
            </a:r>
            <a:endParaRPr lang="en-US" sz="3600" dirty="0"/>
          </a:p>
        </p:txBody>
      </p:sp>
      <p:sp>
        <p:nvSpPr>
          <p:cNvPr id="7" name="Text 5"/>
          <p:cNvSpPr txBox="1"/>
          <p:nvPr/>
        </p:nvSpPr>
        <p:spPr>
          <a:xfrm>
            <a:off x="548640" y="1627632"/>
            <a:ext cx="6858000" cy="365760"/>
          </a:xfrm>
          <a:prstGeom prst="rect">
            <a:avLst/>
          </a:prstGeom>
          <a:noFill/>
          <a:ln/>
        </p:spPr>
        <p:txBody>
          <a:bodyPr wrap="square" lIns="0" tIns="0" rIns="0" bIns="0" rtlCol="0" anchor="t"/>
          <a:lstStyle/>
          <a:p>
            <a:pPr indent="0" marL="0">
              <a:buNone/>
            </a:pPr>
            <a:r>
              <a:rPr lang="en-US" sz="1600" dirty="0">
                <a:solidFill>
                  <a:srgbClr val="5A6280"/>
                </a:solidFill>
                <a:latin typeface="PingFang SC" pitchFamily="34" charset="0"/>
                <a:ea typeface="PingFang SC" pitchFamily="34" charset="-122"/>
                <a:cs typeface="PingFang SC" pitchFamily="34" charset="-120"/>
              </a:rPr>
              <a:t>Questions to try at home · 在家试试这些问题</a:t>
            </a:r>
            <a:endParaRPr lang="en-US" sz="1600" dirty="0"/>
          </a:p>
        </p:txBody>
      </p:sp>
      <p:sp>
        <p:nvSpPr>
          <p:cNvPr id="8" name="home question"/>
          <p:cNvSpPr/>
          <p:nvPr/>
        </p:nvSpPr>
        <p:spPr>
          <a:xfrm>
            <a:off x="548640" y="2103120"/>
            <a:ext cx="3383280" cy="1234440"/>
          </a:xfrm>
          <a:prstGeom prst="roundRect">
            <a:avLst>
              <a:gd name="adj" fmla="val 23704"/>
            </a:avLst>
          </a:prstGeom>
          <a:solidFill>
            <a:srgbClr val="FDE5DC"/>
          </a:solidFill>
          <a:ln w="12700">
            <a:solidFill>
              <a:srgbClr val="FDE5DC"/>
            </a:solidFill>
            <a:prstDash val="solid"/>
          </a:ln>
        </p:spPr>
      </p:sp>
      <p:sp>
        <p:nvSpPr>
          <p:cNvPr id="9" name="Text 7"/>
          <p:cNvSpPr txBox="1"/>
          <p:nvPr/>
        </p:nvSpPr>
        <p:spPr>
          <a:xfrm>
            <a:off x="749808" y="22402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Is it technology?</a:t>
            </a:r>
            <a:endParaRPr lang="en-US" sz="1600" dirty="0"/>
          </a:p>
        </p:txBody>
      </p:sp>
      <p:sp>
        <p:nvSpPr>
          <p:cNvPr id="10" name="Text 8"/>
          <p:cNvSpPr txBox="1"/>
          <p:nvPr/>
        </p:nvSpPr>
        <p:spPr>
          <a:xfrm>
            <a:off x="749808" y="2907792"/>
            <a:ext cx="3017520" cy="320040"/>
          </a:xfrm>
          <a:prstGeom prst="rect">
            <a:avLst/>
          </a:prstGeom>
          <a:noFill/>
          <a:ln/>
        </p:spPr>
        <p:txBody>
          <a:bodyPr wrap="square" lIns="0" tIns="0" rIns="0" bIns="0" rtlCol="0" anchor="t"/>
          <a:lstStyle/>
          <a:p>
            <a:pPr indent="0" marL="0">
              <a:buNone/>
            </a:pPr>
            <a:r>
              <a:rPr lang="en-US" sz="1100" dirty="0">
                <a:solidFill>
                  <a:srgbClr val="5A6280"/>
                </a:solidFill>
                <a:latin typeface="PingFang SC" pitchFamily="34" charset="0"/>
                <a:ea typeface="PingFang SC" pitchFamily="34" charset="-122"/>
                <a:cs typeface="PingFang SC" pitchFamily="34" charset="-120"/>
              </a:rPr>
              <a:t>这是人们制作的工具或设备吗？</a:t>
            </a:r>
            <a:endParaRPr lang="en-US" sz="1400" dirty="0"/>
          </a:p>
        </p:txBody>
      </p:sp>
      <p:sp>
        <p:nvSpPr>
          <p:cNvPr id="11" name="home question"/>
          <p:cNvSpPr/>
          <p:nvPr/>
        </p:nvSpPr>
        <p:spPr>
          <a:xfrm>
            <a:off x="4069080" y="2103120"/>
            <a:ext cx="3383280" cy="1234440"/>
          </a:xfrm>
          <a:prstGeom prst="roundRect">
            <a:avLst>
              <a:gd name="adj" fmla="val 23704"/>
            </a:avLst>
          </a:prstGeom>
          <a:solidFill>
            <a:srgbClr val="E4F3FA"/>
          </a:solidFill>
          <a:ln w="12700">
            <a:solidFill>
              <a:srgbClr val="E4F3FA"/>
            </a:solidFill>
            <a:prstDash val="solid"/>
          </a:ln>
        </p:spPr>
      </p:sp>
      <p:sp>
        <p:nvSpPr>
          <p:cNvPr id="12" name="Text 10"/>
          <p:cNvSpPr txBox="1"/>
          <p:nvPr/>
        </p:nvSpPr>
        <p:spPr>
          <a:xfrm>
            <a:off x="4270248" y="22402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Where does our technology live at home?</a:t>
            </a:r>
            <a:endParaRPr lang="en-US" sz="1600" dirty="0"/>
          </a:p>
        </p:txBody>
      </p:sp>
      <p:sp>
        <p:nvSpPr>
          <p:cNvPr id="13" name="Text 11"/>
          <p:cNvSpPr txBox="1"/>
          <p:nvPr/>
        </p:nvSpPr>
        <p:spPr>
          <a:xfrm>
            <a:off x="4270248" y="2907792"/>
            <a:ext cx="3017520" cy="320040"/>
          </a:xfrm>
          <a:prstGeom prst="rect">
            <a:avLst/>
          </a:prstGeom>
          <a:noFill/>
          <a:ln/>
        </p:spPr>
        <p:txBody>
          <a:bodyPr wrap="square" lIns="0" tIns="0" rIns="0" bIns="0" rtlCol="0" anchor="t"/>
          <a:lstStyle/>
          <a:p>
            <a:pPr indent="0" marL="0">
              <a:buNone/>
            </a:pPr>
            <a:r>
              <a:rPr lang="en-US" sz="1100" dirty="0">
                <a:solidFill>
                  <a:srgbClr val="5A6280"/>
                </a:solidFill>
                <a:latin typeface="PingFang SC" pitchFamily="34" charset="0"/>
                <a:ea typeface="PingFang SC" pitchFamily="34" charset="-122"/>
                <a:cs typeface="PingFang SC" pitchFamily="34" charset="-120"/>
              </a:rPr>
              <a:t>我们家的工具和设备放在哪里？</a:t>
            </a:r>
            <a:endParaRPr lang="en-US" sz="1400" dirty="0"/>
          </a:p>
        </p:txBody>
      </p:sp>
      <p:sp>
        <p:nvSpPr>
          <p:cNvPr id="14" name="home question"/>
          <p:cNvSpPr/>
          <p:nvPr/>
        </p:nvSpPr>
        <p:spPr>
          <a:xfrm>
            <a:off x="548640" y="3474720"/>
            <a:ext cx="3383280" cy="1234440"/>
          </a:xfrm>
          <a:prstGeom prst="roundRect">
            <a:avLst>
              <a:gd name="adj" fmla="val 23704"/>
            </a:avLst>
          </a:prstGeom>
          <a:solidFill>
            <a:srgbClr val="E7F0DF"/>
          </a:solidFill>
          <a:ln w="12700">
            <a:solidFill>
              <a:srgbClr val="E7F0DF"/>
            </a:solidFill>
            <a:prstDash val="solid"/>
          </a:ln>
        </p:spPr>
      </p:sp>
      <p:sp>
        <p:nvSpPr>
          <p:cNvPr id="15" name="Text 13"/>
          <p:cNvSpPr txBox="1"/>
          <p:nvPr/>
        </p:nvSpPr>
        <p:spPr>
          <a:xfrm>
            <a:off x="749808" y="36118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A safe grip or adult help.</a:t>
            </a:r>
            <a:endParaRPr lang="en-US" sz="1600" dirty="0"/>
          </a:p>
        </p:txBody>
      </p:sp>
      <p:sp>
        <p:nvSpPr>
          <p:cNvPr id="16" name="Text 14"/>
          <p:cNvSpPr txBox="1"/>
          <p:nvPr/>
        </p:nvSpPr>
        <p:spPr>
          <a:xfrm>
            <a:off x="749808" y="4279392"/>
            <a:ext cx="3017520" cy="320040"/>
          </a:xfrm>
          <a:prstGeom prst="rect">
            <a:avLst/>
          </a:prstGeom>
          <a:noFill/>
          <a:ln/>
        </p:spPr>
        <p:txBody>
          <a:bodyPr wrap="square" lIns="0" tIns="0" rIns="0" bIns="0" rtlCol="0" anchor="t"/>
          <a:lstStyle/>
          <a:p>
            <a:pPr indent="0" marL="0">
              <a:buNone/>
            </a:pPr>
            <a:r>
              <a:rPr lang="en-US" sz="1100" dirty="0">
                <a:solidFill>
                  <a:srgbClr val="5A6280"/>
                </a:solidFill>
                <a:latin typeface="PingFang SC" pitchFamily="34" charset="0"/>
                <a:ea typeface="PingFang SC" pitchFamily="34" charset="-122"/>
                <a:cs typeface="PingFang SC" pitchFamily="34" charset="-120"/>
              </a:rPr>
              <a:t>轻轻拿稳；可用支架或请成人帮忙。</a:t>
            </a:r>
            <a:endParaRPr lang="en-US" sz="1400" dirty="0"/>
          </a:p>
        </p:txBody>
      </p:sp>
      <p:sp>
        <p:nvSpPr>
          <p:cNvPr id="17" name="home question"/>
          <p:cNvSpPr/>
          <p:nvPr/>
        </p:nvSpPr>
        <p:spPr>
          <a:xfrm>
            <a:off x="4069080" y="3474720"/>
            <a:ext cx="3383280" cy="1234440"/>
          </a:xfrm>
          <a:prstGeom prst="roundRect">
            <a:avLst>
              <a:gd name="adj" fmla="val 23704"/>
            </a:avLst>
          </a:prstGeom>
          <a:solidFill>
            <a:srgbClr val="EFEAFB"/>
          </a:solidFill>
          <a:ln w="12700">
            <a:solidFill>
              <a:srgbClr val="EFEAFB"/>
            </a:solidFill>
            <a:prstDash val="solid"/>
          </a:ln>
        </p:spPr>
      </p:sp>
      <p:sp>
        <p:nvSpPr>
          <p:cNvPr id="18" name="Text 16"/>
          <p:cNvSpPr txBox="1"/>
          <p:nvPr/>
        </p:nvSpPr>
        <p:spPr>
          <a:xfrm>
            <a:off x="4270248" y="36118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A person, toy or machine? More than one label?</a:t>
            </a:r>
            <a:endParaRPr lang="en-US" sz="1600" dirty="0"/>
          </a:p>
        </p:txBody>
      </p:sp>
      <p:sp>
        <p:nvSpPr>
          <p:cNvPr id="19" name="Text 17"/>
          <p:cNvSpPr txBox="1"/>
          <p:nvPr/>
        </p:nvSpPr>
        <p:spPr>
          <a:xfrm>
            <a:off x="4270248" y="4279392"/>
            <a:ext cx="3017520" cy="320040"/>
          </a:xfrm>
          <a:prstGeom prst="rect">
            <a:avLst/>
          </a:prstGeom>
          <a:noFill/>
          <a:ln/>
        </p:spPr>
        <p:txBody>
          <a:bodyPr wrap="square" lIns="0" tIns="0" rIns="0" bIns="0" rtlCol="0" anchor="t"/>
          <a:lstStyle/>
          <a:p>
            <a:pPr indent="0" marL="0">
              <a:buNone/>
            </a:pPr>
            <a:r>
              <a:rPr lang="en-US" sz="1100" dirty="0">
                <a:solidFill>
                  <a:srgbClr val="5A6280"/>
                </a:solidFill>
                <a:latin typeface="PingFang SC" pitchFamily="34" charset="0"/>
                <a:ea typeface="PingFang SC" pitchFamily="34" charset="-122"/>
                <a:cs typeface="PingFang SC" pitchFamily="34" charset="-120"/>
              </a:rPr>
              <a:t>是人、玩具或机器？可以不止一类。</a:t>
            </a:r>
            <a:endParaRPr lang="en-US" sz="1400" dirty="0"/>
          </a:p>
        </p:txBody>
      </p:sp>
      <p:sp>
        <p:nvSpPr>
          <p:cNvPr id="20" name="home question"/>
          <p:cNvSpPr/>
          <p:nvPr/>
        </p:nvSpPr>
        <p:spPr>
          <a:xfrm>
            <a:off x="548640" y="4846320"/>
            <a:ext cx="3383280" cy="1234440"/>
          </a:xfrm>
          <a:prstGeom prst="roundRect">
            <a:avLst>
              <a:gd name="adj" fmla="val 23704"/>
            </a:avLst>
          </a:prstGeom>
          <a:solidFill>
            <a:srgbClr val="FDF1CB"/>
          </a:solidFill>
          <a:ln w="12700">
            <a:solidFill>
              <a:srgbClr val="FDF1CB"/>
            </a:solidFill>
            <a:prstDash val="solid"/>
          </a:ln>
        </p:spPr>
      </p:sp>
      <p:sp>
        <p:nvSpPr>
          <p:cNvPr id="21" name="Text 19"/>
          <p:cNvSpPr txBox="1"/>
          <p:nvPr/>
        </p:nvSpPr>
        <p:spPr>
          <a:xfrm>
            <a:off x="749808" y="49834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Who made it say that?</a:t>
            </a:r>
            <a:endParaRPr lang="en-US" sz="1600" dirty="0"/>
          </a:p>
        </p:txBody>
      </p:sp>
      <p:sp>
        <p:nvSpPr>
          <p:cNvPr id="22" name="Text 20"/>
          <p:cNvSpPr txBox="1"/>
          <p:nvPr/>
        </p:nvSpPr>
        <p:spPr>
          <a:xfrm>
            <a:off x="749808" y="5650992"/>
            <a:ext cx="3017520" cy="320040"/>
          </a:xfrm>
          <a:prstGeom prst="rect">
            <a:avLst/>
          </a:prstGeom>
          <a:noFill/>
          <a:ln/>
        </p:spPr>
        <p:txBody>
          <a:bodyPr wrap="square" lIns="0" tIns="0" rIns="0" bIns="0" rtlCol="0" anchor="t"/>
          <a:lstStyle/>
          <a:p>
            <a:pPr indent="0" marL="0">
              <a:buNone/>
            </a:pPr>
            <a:r>
              <a:rPr lang="en-US" sz="1400" dirty="0">
                <a:solidFill>
                  <a:srgbClr val="5A6280"/>
                </a:solidFill>
                <a:latin typeface="PingFang SC" pitchFamily="34" charset="0"/>
                <a:ea typeface="PingFang SC" pitchFamily="34" charset="-122"/>
                <a:cs typeface="PingFang SC" pitchFamily="34" charset="-120"/>
              </a:rPr>
              <a:t>是谁让它这样说的？</a:t>
            </a:r>
            <a:endParaRPr lang="en-US" sz="1400" dirty="0"/>
          </a:p>
        </p:txBody>
      </p:sp>
      <p:sp>
        <p:nvSpPr>
          <p:cNvPr id="23" name="home question"/>
          <p:cNvSpPr/>
          <p:nvPr/>
        </p:nvSpPr>
        <p:spPr>
          <a:xfrm>
            <a:off x="4069080" y="4846320"/>
            <a:ext cx="3383280" cy="1234440"/>
          </a:xfrm>
          <a:prstGeom prst="roundRect">
            <a:avLst>
              <a:gd name="adj" fmla="val 23704"/>
            </a:avLst>
          </a:prstGeom>
          <a:solidFill>
            <a:srgbClr val="FDE5DC"/>
          </a:solidFill>
          <a:ln w="12700">
            <a:solidFill>
              <a:srgbClr val="FDE5DC"/>
            </a:solidFill>
            <a:prstDash val="solid"/>
          </a:ln>
        </p:spPr>
      </p:sp>
      <p:sp>
        <p:nvSpPr>
          <p:cNvPr id="24" name="Text 22"/>
          <p:cNvSpPr txBox="1"/>
          <p:nvPr/>
        </p:nvSpPr>
        <p:spPr>
          <a:xfrm>
            <a:off x="4270248" y="4983480"/>
            <a:ext cx="3017520" cy="640080"/>
          </a:xfrm>
          <a:prstGeom prst="rect">
            <a:avLst/>
          </a:prstGeom>
          <a:noFill/>
          <a:ln/>
        </p:spPr>
        <p:txBody>
          <a:bodyPr wrap="square" lIns="0" tIns="0" rIns="0" bIns="0" rtlCol="0" anchor="t"/>
          <a:lstStyle/>
          <a:p>
            <a:pPr indent="0" marL="0">
              <a:buNone/>
            </a:pPr>
            <a:r>
              <a:rPr lang="en-US" sz="1600" dirty="0">
                <a:solidFill>
                  <a:srgbClr val="232C4B"/>
                </a:solidFill>
                <a:latin typeface="Arial Rounded MT Bold" pitchFamily="34" charset="0"/>
                <a:ea typeface="Arial Rounded MT Bold" pitchFamily="34" charset="-122"/>
                <a:cs typeface="Arial Rounded MT Bold" pitchFamily="34" charset="-120"/>
              </a:rPr>
              <a:t>How could we check?</a:t>
            </a:r>
            <a:endParaRPr lang="en-US" sz="1600" dirty="0"/>
          </a:p>
        </p:txBody>
      </p:sp>
      <p:sp>
        <p:nvSpPr>
          <p:cNvPr id="25" name="Text 23"/>
          <p:cNvSpPr txBox="1"/>
          <p:nvPr/>
        </p:nvSpPr>
        <p:spPr>
          <a:xfrm>
            <a:off x="4270248" y="5650992"/>
            <a:ext cx="3017520" cy="320040"/>
          </a:xfrm>
          <a:prstGeom prst="rect">
            <a:avLst/>
          </a:prstGeom>
          <a:noFill/>
          <a:ln/>
        </p:spPr>
        <p:txBody>
          <a:bodyPr wrap="square" lIns="0" tIns="0" rIns="0" bIns="0" rtlCol="0" anchor="t"/>
          <a:lstStyle/>
          <a:p>
            <a:pPr indent="0" marL="0">
              <a:buNone/>
            </a:pPr>
            <a:r>
              <a:rPr lang="en-US" sz="1400" dirty="0">
                <a:solidFill>
                  <a:srgbClr val="5A6280"/>
                </a:solidFill>
                <a:latin typeface="PingFang SC" pitchFamily="34" charset="0"/>
                <a:ea typeface="PingFang SC" pitchFamily="34" charset="-122"/>
                <a:cs typeface="PingFang SC" pitchFamily="34" charset="-120"/>
              </a:rPr>
              <a:t>我们怎么查一查对不对？</a:t>
            </a:r>
            <a:endParaRPr lang="en-US" sz="1400" dirty="0"/>
          </a:p>
        </p:txBody>
      </p:sp>
      <p:sp>
        <p:nvSpPr>
          <p:cNvPr id="26" name="family session"/>
          <p:cNvSpPr/>
          <p:nvPr/>
        </p:nvSpPr>
        <p:spPr>
          <a:xfrm>
            <a:off x="7772400" y="1783080"/>
            <a:ext cx="3886200" cy="4434840"/>
          </a:xfrm>
          <a:prstGeom prst="roundRect">
            <a:avLst>
              <a:gd name="adj" fmla="val 7529"/>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7" name="Text 25"/>
          <p:cNvSpPr txBox="1"/>
          <p:nvPr/>
        </p:nvSpPr>
        <p:spPr>
          <a:xfrm>
            <a:off x="8001000" y="1965960"/>
            <a:ext cx="3474720" cy="384048"/>
          </a:xfrm>
          <a:prstGeom prst="rect">
            <a:avLst/>
          </a:prstGeom>
          <a:noFill/>
          <a:ln/>
        </p:spPr>
        <p:txBody>
          <a:bodyPr wrap="square" lIns="0" tIns="0" rIns="0" bIns="0" rtlCol="0" anchor="t"/>
          <a:lstStyle/>
          <a:p>
            <a:pPr indent="0" marL="0">
              <a:buNone/>
            </a:pPr>
            <a:r>
              <a:rPr lang="en-US" sz="1900" dirty="0">
                <a:solidFill>
                  <a:srgbClr val="232C4B"/>
                </a:solidFill>
                <a:latin typeface="Arial Rounded MT Bold" pitchFamily="34" charset="0"/>
                <a:ea typeface="Arial Rounded MT Bold" pitchFamily="34" charset="-122"/>
                <a:cs typeface="Arial Rounded MT Bold" pitchFamily="34" charset="-120"/>
              </a:rPr>
              <a:t>A family session</a:t>
            </a:r>
            <a:endParaRPr lang="en-US" sz="1900" dirty="0"/>
          </a:p>
        </p:txBody>
      </p:sp>
      <p:sp>
        <p:nvSpPr>
          <p:cNvPr id="28" name="Text 26"/>
          <p:cNvSpPr txBox="1"/>
          <p:nvPr/>
        </p:nvSpPr>
        <p:spPr>
          <a:xfrm>
            <a:off x="8001000" y="2359152"/>
            <a:ext cx="3474720" cy="292608"/>
          </a:xfrm>
          <a:prstGeom prst="rect">
            <a:avLst/>
          </a:prstGeom>
          <a:noFill/>
          <a:ln/>
        </p:spPr>
        <p:txBody>
          <a:bodyPr wrap="square" lIns="0" tIns="0" rIns="0" bIns="0" rtlCol="0" anchor="t"/>
          <a:lstStyle/>
          <a:p>
            <a:pPr indent="0" marL="0">
              <a:buNone/>
            </a:pPr>
            <a:r>
              <a:rPr lang="en-US" sz="1300" dirty="0">
                <a:solidFill>
                  <a:srgbClr val="5A6280"/>
                </a:solidFill>
                <a:latin typeface="Calibri" pitchFamily="34" charset="0"/>
                <a:ea typeface="Calibri" pitchFamily="34" charset="-122"/>
                <a:cs typeface="Calibri" pitchFamily="34" charset="-120"/>
              </a:rPr>
              <a:t>30 minutes, one topic, from your strand</a:t>
            </a:r>
            <a:endParaRPr lang="en-US" sz="1300" dirty="0"/>
          </a:p>
        </p:txBody>
      </p:sp>
      <p:sp>
        <p:nvSpPr>
          <p:cNvPr id="29" name="number"/>
          <p:cNvSpPr/>
          <p:nvPr/>
        </p:nvSpPr>
        <p:spPr>
          <a:xfrm>
            <a:off x="8001000" y="2834640"/>
            <a:ext cx="566928" cy="566928"/>
          </a:xfrm>
          <a:prstGeom prst="ellipse">
            <a:avLst/>
          </a:prstGeom>
          <a:solidFill>
            <a:srgbClr val="FDE5DC"/>
          </a:solidFill>
          <a:ln w="12700">
            <a:solidFill>
              <a:srgbClr val="FDE5DC"/>
            </a:solidFill>
            <a:prstDash val="solid"/>
          </a:ln>
        </p:spPr>
      </p:sp>
      <p:sp>
        <p:nvSpPr>
          <p:cNvPr id="30" name="Text 28"/>
          <p:cNvSpPr txBox="1"/>
          <p:nvPr/>
        </p:nvSpPr>
        <p:spPr>
          <a:xfrm>
            <a:off x="8001000" y="2834640"/>
            <a:ext cx="566928" cy="566928"/>
          </a:xfrm>
          <a:prstGeom prst="rect">
            <a:avLst/>
          </a:prstGeom>
          <a:noFill/>
          <a:ln/>
        </p:spPr>
        <p:txBody>
          <a:bodyPr wrap="square" lIns="0" tIns="0" rIns="0" bIns="0" rtlCol="0" anchor="ctr"/>
          <a:lstStyle/>
          <a:p>
            <a:pPr algn="ctr" indent="0" marL="0">
              <a:buNone/>
            </a:pPr>
            <a:r>
              <a:rPr lang="en-US" sz="1400" dirty="0">
                <a:solidFill>
                  <a:srgbClr val="232C4B"/>
                </a:solidFill>
                <a:latin typeface="Arial Rounded MT Bold" pitchFamily="34" charset="0"/>
                <a:ea typeface="Arial Rounded MT Bold" pitchFamily="34" charset="-122"/>
                <a:cs typeface="Arial Rounded MT Bold" pitchFamily="34" charset="-120"/>
              </a:rPr>
              <a:t>5</a:t>
            </a:r>
            <a:endParaRPr lang="en-US" sz="1400" dirty="0"/>
          </a:p>
        </p:txBody>
      </p:sp>
      <p:sp>
        <p:nvSpPr>
          <p:cNvPr id="31" name="Text 29"/>
          <p:cNvSpPr txBox="1"/>
          <p:nvPr/>
        </p:nvSpPr>
        <p:spPr>
          <a:xfrm>
            <a:off x="8732520" y="2816352"/>
            <a:ext cx="274320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Hello</a:t>
            </a:r>
            <a:endParaRPr lang="en-US" sz="1500" dirty="0"/>
          </a:p>
        </p:txBody>
      </p:sp>
      <p:sp>
        <p:nvSpPr>
          <p:cNvPr id="32" name="Text 30"/>
          <p:cNvSpPr txBox="1"/>
          <p:nvPr/>
        </p:nvSpPr>
        <p:spPr>
          <a:xfrm>
            <a:off x="8732520" y="3127248"/>
            <a:ext cx="2788920" cy="292608"/>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Meet the character and the question</a:t>
            </a:r>
            <a:endParaRPr lang="en-US" sz="1300" dirty="0"/>
          </a:p>
        </p:txBody>
      </p:sp>
      <p:sp>
        <p:nvSpPr>
          <p:cNvPr id="33" name="number"/>
          <p:cNvSpPr/>
          <p:nvPr/>
        </p:nvSpPr>
        <p:spPr>
          <a:xfrm>
            <a:off x="8001000" y="3639312"/>
            <a:ext cx="566928" cy="566928"/>
          </a:xfrm>
          <a:prstGeom prst="ellipse">
            <a:avLst/>
          </a:prstGeom>
          <a:solidFill>
            <a:srgbClr val="E4F3FA"/>
          </a:solidFill>
          <a:ln w="12700">
            <a:solidFill>
              <a:srgbClr val="E4F3FA"/>
            </a:solidFill>
            <a:prstDash val="solid"/>
          </a:ln>
        </p:spPr>
      </p:sp>
      <p:sp>
        <p:nvSpPr>
          <p:cNvPr id="34" name="Text 32"/>
          <p:cNvSpPr txBox="1"/>
          <p:nvPr/>
        </p:nvSpPr>
        <p:spPr>
          <a:xfrm>
            <a:off x="8001000" y="3639312"/>
            <a:ext cx="566928" cy="566928"/>
          </a:xfrm>
          <a:prstGeom prst="rect">
            <a:avLst/>
          </a:prstGeom>
          <a:noFill/>
          <a:ln/>
        </p:spPr>
        <p:txBody>
          <a:bodyPr wrap="square" lIns="0" tIns="0" rIns="0" bIns="0" rtlCol="0" anchor="ctr"/>
          <a:lstStyle/>
          <a:p>
            <a:pPr algn="ctr" indent="0" marL="0">
              <a:buNone/>
            </a:pPr>
            <a:r>
              <a:rPr lang="en-US" sz="1400" dirty="0">
                <a:solidFill>
                  <a:srgbClr val="232C4B"/>
                </a:solidFill>
                <a:latin typeface="Arial Rounded MT Bold" pitchFamily="34" charset="0"/>
                <a:ea typeface="Arial Rounded MT Bold" pitchFamily="34" charset="-122"/>
                <a:cs typeface="Arial Rounded MT Bold" pitchFamily="34" charset="-120"/>
              </a:rPr>
              <a:t>10</a:t>
            </a:r>
            <a:endParaRPr lang="en-US" sz="1400" dirty="0"/>
          </a:p>
        </p:txBody>
      </p:sp>
      <p:sp>
        <p:nvSpPr>
          <p:cNvPr id="35" name="Text 33"/>
          <p:cNvSpPr txBox="1"/>
          <p:nvPr/>
        </p:nvSpPr>
        <p:spPr>
          <a:xfrm>
            <a:off x="8732520" y="3621024"/>
            <a:ext cx="274320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Look</a:t>
            </a:r>
            <a:endParaRPr lang="en-US" sz="1500" dirty="0"/>
          </a:p>
        </p:txBody>
      </p:sp>
      <p:sp>
        <p:nvSpPr>
          <p:cNvPr id="36" name="Text 34"/>
          <p:cNvSpPr txBox="1"/>
          <p:nvPr/>
        </p:nvSpPr>
        <p:spPr>
          <a:xfrm>
            <a:off x="8732520" y="3931920"/>
            <a:ext cx="2788920" cy="292608"/>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Children’s printed photos and words</a:t>
            </a:r>
            <a:endParaRPr lang="en-US" sz="1300" dirty="0"/>
          </a:p>
        </p:txBody>
      </p:sp>
      <p:sp>
        <p:nvSpPr>
          <p:cNvPr id="37" name="number"/>
          <p:cNvSpPr/>
          <p:nvPr/>
        </p:nvSpPr>
        <p:spPr>
          <a:xfrm>
            <a:off x="8001000" y="4443984"/>
            <a:ext cx="566928" cy="566928"/>
          </a:xfrm>
          <a:prstGeom prst="ellipse">
            <a:avLst/>
          </a:prstGeom>
          <a:solidFill>
            <a:srgbClr val="E7F0DF"/>
          </a:solidFill>
          <a:ln w="12700">
            <a:solidFill>
              <a:srgbClr val="E7F0DF"/>
            </a:solidFill>
            <a:prstDash val="solid"/>
          </a:ln>
        </p:spPr>
      </p:sp>
      <p:sp>
        <p:nvSpPr>
          <p:cNvPr id="38" name="Text 36"/>
          <p:cNvSpPr txBox="1"/>
          <p:nvPr/>
        </p:nvSpPr>
        <p:spPr>
          <a:xfrm>
            <a:off x="8001000" y="4443984"/>
            <a:ext cx="566928" cy="566928"/>
          </a:xfrm>
          <a:prstGeom prst="rect">
            <a:avLst/>
          </a:prstGeom>
          <a:noFill/>
          <a:ln/>
        </p:spPr>
        <p:txBody>
          <a:bodyPr wrap="square" lIns="0" tIns="0" rIns="0" bIns="0" rtlCol="0" anchor="ctr"/>
          <a:lstStyle/>
          <a:p>
            <a:pPr algn="ctr" indent="0" marL="0">
              <a:buNone/>
            </a:pPr>
            <a:r>
              <a:rPr lang="en-US" sz="1400" dirty="0">
                <a:solidFill>
                  <a:srgbClr val="232C4B"/>
                </a:solidFill>
                <a:latin typeface="Arial Rounded MT Bold" pitchFamily="34" charset="0"/>
                <a:ea typeface="Arial Rounded MT Bold" pitchFamily="34" charset="-122"/>
                <a:cs typeface="Arial Rounded MT Bold" pitchFamily="34" charset="-120"/>
              </a:rPr>
              <a:t>10</a:t>
            </a:r>
            <a:endParaRPr lang="en-US" sz="1400" dirty="0"/>
          </a:p>
        </p:txBody>
      </p:sp>
      <p:sp>
        <p:nvSpPr>
          <p:cNvPr id="39" name="Text 37"/>
          <p:cNvSpPr txBox="1"/>
          <p:nvPr/>
        </p:nvSpPr>
        <p:spPr>
          <a:xfrm>
            <a:off x="8732520" y="4425696"/>
            <a:ext cx="274320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Try</a:t>
            </a:r>
            <a:endParaRPr lang="en-US" sz="1500" dirty="0"/>
          </a:p>
        </p:txBody>
      </p:sp>
      <p:sp>
        <p:nvSpPr>
          <p:cNvPr id="40" name="Text 38"/>
          <p:cNvSpPr txBox="1"/>
          <p:nvPr/>
        </p:nvSpPr>
        <p:spPr>
          <a:xfrm>
            <a:off x="8732520" y="4736592"/>
            <a:ext cx="2788920" cy="292608"/>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One home routine</a:t>
            </a:r>
            <a:endParaRPr lang="en-US" sz="1300" dirty="0"/>
          </a:p>
        </p:txBody>
      </p:sp>
      <p:sp>
        <p:nvSpPr>
          <p:cNvPr id="41" name="number"/>
          <p:cNvSpPr/>
          <p:nvPr/>
        </p:nvSpPr>
        <p:spPr>
          <a:xfrm>
            <a:off x="8001000" y="5248656"/>
            <a:ext cx="566928" cy="566928"/>
          </a:xfrm>
          <a:prstGeom prst="ellipse">
            <a:avLst/>
          </a:prstGeom>
          <a:solidFill>
            <a:srgbClr val="FDF1CB"/>
          </a:solidFill>
          <a:ln w="12700">
            <a:solidFill>
              <a:srgbClr val="FDF1CB"/>
            </a:solidFill>
            <a:prstDash val="solid"/>
          </a:ln>
        </p:spPr>
      </p:sp>
      <p:sp>
        <p:nvSpPr>
          <p:cNvPr id="42" name="Text 40"/>
          <p:cNvSpPr txBox="1"/>
          <p:nvPr/>
        </p:nvSpPr>
        <p:spPr>
          <a:xfrm>
            <a:off x="8001000" y="5248656"/>
            <a:ext cx="566928" cy="566928"/>
          </a:xfrm>
          <a:prstGeom prst="rect">
            <a:avLst/>
          </a:prstGeom>
          <a:noFill/>
          <a:ln/>
        </p:spPr>
        <p:txBody>
          <a:bodyPr wrap="square" lIns="0" tIns="0" rIns="0" bIns="0" rtlCol="0" anchor="ctr"/>
          <a:lstStyle/>
          <a:p>
            <a:pPr algn="ctr" indent="0" marL="0">
              <a:buNone/>
            </a:pPr>
            <a:r>
              <a:rPr lang="en-US" sz="1400" dirty="0">
                <a:solidFill>
                  <a:srgbClr val="232C4B"/>
                </a:solidFill>
                <a:latin typeface="Arial Rounded MT Bold" pitchFamily="34" charset="0"/>
                <a:ea typeface="Arial Rounded MT Bold" pitchFamily="34" charset="-122"/>
                <a:cs typeface="Arial Rounded MT Bold" pitchFamily="34" charset="-120"/>
              </a:rPr>
              <a:t>5</a:t>
            </a:r>
            <a:endParaRPr lang="en-US" sz="1400" dirty="0"/>
          </a:p>
        </p:txBody>
      </p:sp>
      <p:sp>
        <p:nvSpPr>
          <p:cNvPr id="43" name="Text 41"/>
          <p:cNvSpPr txBox="1"/>
          <p:nvPr/>
        </p:nvSpPr>
        <p:spPr>
          <a:xfrm>
            <a:off x="8732520" y="5230368"/>
            <a:ext cx="2743200" cy="310896"/>
          </a:xfrm>
          <a:prstGeom prst="rect">
            <a:avLst/>
          </a:prstGeom>
          <a:noFill/>
          <a:ln/>
        </p:spPr>
        <p:txBody>
          <a:bodyPr wrap="square" lIns="0" tIns="0" rIns="0" bIns="0" rtlCol="0" anchor="t"/>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Take home</a:t>
            </a:r>
            <a:endParaRPr lang="en-US" sz="1500" dirty="0"/>
          </a:p>
        </p:txBody>
      </p:sp>
      <p:sp>
        <p:nvSpPr>
          <p:cNvPr id="44" name="Text 42"/>
          <p:cNvSpPr txBox="1"/>
          <p:nvPr/>
        </p:nvSpPr>
        <p:spPr>
          <a:xfrm>
            <a:off x="8732520" y="5541264"/>
            <a:ext cx="2788920" cy="292608"/>
          </a:xfrm>
          <a:prstGeom prst="rect">
            <a:avLst/>
          </a:prstGeom>
          <a:noFill/>
          <a:ln/>
        </p:spPr>
        <p:txBody>
          <a:bodyPr wrap="square" lIns="0" tIns="0" rIns="0" bIns="0" rtlCol="0" anchor="t"/>
          <a:lstStyle/>
          <a:p>
            <a:pPr indent="0" marL="0">
              <a:buNone/>
            </a:pPr>
            <a:r>
              <a:rPr lang="en-US" sz="1300" dirty="0">
                <a:solidFill>
                  <a:srgbClr val="232C4B"/>
                </a:solidFill>
                <a:latin typeface="Calibri" pitchFamily="34" charset="0"/>
                <a:ea typeface="Calibri" pitchFamily="34" charset="-122"/>
                <a:cs typeface="Calibri" pitchFamily="34" charset="-120"/>
              </a:rPr>
              <a:t>A bilingual sheet, one question</a:t>
            </a:r>
            <a:endParaRPr lang="en-US" sz="130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top tag"/>
          <p:cNvSpPr/>
          <p:nvPr/>
        </p:nvSpPr>
        <p:spPr>
          <a:xfrm>
            <a:off x="548640" y="384048"/>
            <a:ext cx="3337560" cy="384048"/>
          </a:xfrm>
          <a:prstGeom prst="roundRect">
            <a:avLst>
              <a:gd name="adj" fmla="val 50000"/>
            </a:avLst>
          </a:prstGeom>
          <a:solidFill>
            <a:srgbClr val="E7F0DF"/>
          </a:solidFill>
          <a:ln w="12700">
            <a:solidFill>
              <a:srgbClr val="E7F0DF"/>
            </a:solidFill>
            <a:prstDash val="solid"/>
          </a:ln>
        </p:spPr>
      </p:sp>
      <p:sp>
        <p:nvSpPr>
          <p:cNvPr id="3" name="Text 1"/>
          <p:cNvSpPr txBox="1"/>
          <p:nvPr/>
        </p:nvSpPr>
        <p:spPr>
          <a:xfrm>
            <a:off x="548640" y="384048"/>
            <a:ext cx="333756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STOP 12 · GUIDANCE FOR PARENTS</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232C4B"/>
                </a:solidFill>
                <a:latin typeface="Arial Rounded MT Bold" pitchFamily="34" charset="0"/>
                <a:ea typeface="Arial Rounded MT Bold" pitchFamily="34" charset="-122"/>
                <a:cs typeface="Arial Rounded MT Bold" pitchFamily="34" charset="-120"/>
              </a:rPr>
              <a:t>Six small things families can do</a:t>
            </a:r>
            <a:endParaRPr lang="en-US" sz="3600" dirty="0"/>
          </a:p>
        </p:txBody>
      </p:sp>
      <p:sp>
        <p:nvSpPr>
          <p:cNvPr id="5" name="tip card"/>
          <p:cNvSpPr/>
          <p:nvPr/>
        </p:nvSpPr>
        <p:spPr>
          <a:xfrm>
            <a:off x="548640" y="178308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6" name="icon circle"/>
          <p:cNvSpPr/>
          <p:nvPr/>
        </p:nvSpPr>
        <p:spPr>
          <a:xfrm>
            <a:off x="731520" y="1965960"/>
            <a:ext cx="548640" cy="548640"/>
          </a:xfrm>
          <a:prstGeom prst="ellipse">
            <a:avLst/>
          </a:prstGeom>
          <a:solidFill>
            <a:srgbClr val="E7F0DF"/>
          </a:solidFill>
          <a:ln w="12700">
            <a:solidFill>
              <a:srgbClr val="E7F0DF"/>
            </a:solidFill>
            <a:prstDash val="solid"/>
          </a:ln>
        </p:spPr>
      </p:sp>
      <p:pic>
        <p:nvPicPr>
          <p:cNvPr id="7" name="k-home" descr="Icon">    </p:cNvPr>
          <p:cNvPicPr>
            <a:picLocks noChangeAspect="1"/>
          </p:cNvPicPr>
          <p:nvPr/>
        </p:nvPicPr>
        <p:blipFill>
          <a:blip r:embed="rId1"/>
          <a:stretch>
            <a:fillRect/>
          </a:stretch>
        </p:blipFill>
        <p:spPr>
          <a:xfrm>
            <a:off x="852221" y="2086661"/>
            <a:ext cx="307238" cy="307238"/>
          </a:xfrm>
          <a:prstGeom prst="rect">
            <a:avLst/>
          </a:prstGeom>
        </p:spPr>
      </p:pic>
      <p:sp>
        <p:nvSpPr>
          <p:cNvPr id="8" name="Text 5"/>
          <p:cNvSpPr txBox="1"/>
          <p:nvPr/>
        </p:nvSpPr>
        <p:spPr>
          <a:xfrm>
            <a:off x="1417320" y="196596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1 · A home for technology</a:t>
            </a:r>
            <a:endParaRPr lang="en-US" sz="1500" dirty="0"/>
          </a:p>
        </p:txBody>
      </p:sp>
      <p:sp>
        <p:nvSpPr>
          <p:cNvPr id="9" name="Text 6"/>
          <p:cNvSpPr txBox="1"/>
          <p:nvPr/>
        </p:nvSpPr>
        <p:spPr>
          <a:xfrm>
            <a:off x="749808" y="260604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One spot where devices live and charge.</a:t>
            </a:r>
            <a:endParaRPr lang="en-US" sz="1350" dirty="0"/>
          </a:p>
        </p:txBody>
      </p:sp>
      <p:sp>
        <p:nvSpPr>
          <p:cNvPr id="10" name="Text 7"/>
          <p:cNvSpPr txBox="1"/>
          <p:nvPr/>
        </p:nvSpPr>
        <p:spPr>
          <a:xfrm>
            <a:off x="749808" y="3108960"/>
            <a:ext cx="3200400" cy="438912"/>
          </a:xfrm>
          <a:prstGeom prst="rect">
            <a:avLst/>
          </a:prstGeom>
          <a:noFill/>
          <a:ln/>
        </p:spPr>
        <p:txBody>
          <a:bodyPr wrap="square" lIns="0" tIns="0" rIns="0" bIns="0" rtlCol="0" anchor="t"/>
          <a:lstStyle/>
          <a:p>
            <a:pPr indent="0" marL="0">
              <a:buNone/>
            </a:pPr>
            <a:r>
              <a:rPr lang="en-US" sz="1150" dirty="0">
                <a:solidFill>
                  <a:srgbClr val="5A6280"/>
                </a:solidFill>
                <a:latin typeface="PingFang SC" pitchFamily="34" charset="0"/>
                <a:ea typeface="PingFang SC" pitchFamily="34" charset="-122"/>
                <a:cs typeface="PingFang SC" pitchFamily="34" charset="-120"/>
              </a:rPr>
              <a:t>给电子产品一个固定的“家”。</a:t>
            </a:r>
            <a:endParaRPr lang="en-US" sz="1150" dirty="0"/>
          </a:p>
        </p:txBody>
      </p:sp>
      <p:sp>
        <p:nvSpPr>
          <p:cNvPr id="11" name="tip card"/>
          <p:cNvSpPr/>
          <p:nvPr/>
        </p:nvSpPr>
        <p:spPr>
          <a:xfrm>
            <a:off x="4297680" y="178308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2" name="icon circle"/>
          <p:cNvSpPr/>
          <p:nvPr/>
        </p:nvSpPr>
        <p:spPr>
          <a:xfrm>
            <a:off x="4480560" y="1965960"/>
            <a:ext cx="548640" cy="548640"/>
          </a:xfrm>
          <a:prstGeom prst="ellipse">
            <a:avLst/>
          </a:prstGeom>
          <a:solidFill>
            <a:srgbClr val="EFEAFB"/>
          </a:solidFill>
          <a:ln w="12700">
            <a:solidFill>
              <a:srgbClr val="EFEAFB"/>
            </a:solidFill>
            <a:prstDash val="solid"/>
          </a:ln>
        </p:spPr>
      </p:sp>
      <p:pic>
        <p:nvPicPr>
          <p:cNvPr id="13" name="k-hand" descr="Icon">    </p:cNvPr>
          <p:cNvPicPr>
            <a:picLocks noChangeAspect="1"/>
          </p:cNvPicPr>
          <p:nvPr/>
        </p:nvPicPr>
        <p:blipFill>
          <a:blip r:embed="rId2"/>
          <a:stretch>
            <a:fillRect/>
          </a:stretch>
        </p:blipFill>
        <p:spPr>
          <a:xfrm>
            <a:off x="4601261" y="2086661"/>
            <a:ext cx="307238" cy="307238"/>
          </a:xfrm>
          <a:prstGeom prst="rect">
            <a:avLst/>
          </a:prstGeom>
        </p:spPr>
      </p:pic>
      <p:sp>
        <p:nvSpPr>
          <p:cNvPr id="14" name="Text 10"/>
          <p:cNvSpPr txBox="1"/>
          <p:nvPr/>
        </p:nvSpPr>
        <p:spPr>
          <a:xfrm>
            <a:off x="5166360" y="196596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2 · Safe, supported handling</a:t>
            </a:r>
            <a:endParaRPr lang="en-US" sz="1500" dirty="0"/>
          </a:p>
        </p:txBody>
      </p:sp>
      <p:sp>
        <p:nvSpPr>
          <p:cNvPr id="15" name="Text 11"/>
          <p:cNvSpPr txBox="1"/>
          <p:nvPr/>
        </p:nvSpPr>
        <p:spPr>
          <a:xfrm>
            <a:off x="4498848" y="260604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Use a safe grip, stand or adult help to suit your child.</a:t>
            </a:r>
            <a:endParaRPr lang="en-US" sz="1350" dirty="0"/>
          </a:p>
        </p:txBody>
      </p:sp>
      <p:sp>
        <p:nvSpPr>
          <p:cNvPr id="16" name="Text 12"/>
          <p:cNvSpPr txBox="1"/>
          <p:nvPr/>
        </p:nvSpPr>
        <p:spPr>
          <a:xfrm>
            <a:off x="4498848" y="3108960"/>
            <a:ext cx="3200400" cy="438912"/>
          </a:xfrm>
          <a:prstGeom prst="rect">
            <a:avLst/>
          </a:prstGeom>
          <a:noFill/>
          <a:ln/>
        </p:spPr>
        <p:txBody>
          <a:bodyPr wrap="square" lIns="0" tIns="0" rIns="0" bIns="0" rtlCol="0" anchor="t"/>
          <a:lstStyle/>
          <a:p>
            <a:pPr indent="0" marL="0">
              <a:buNone/>
            </a:pPr>
            <a:r>
              <a:rPr lang="en-US" sz="1100" dirty="0">
                <a:solidFill>
                  <a:srgbClr val="5A6280"/>
                </a:solidFill>
                <a:latin typeface="PingFang SC" pitchFamily="34" charset="0"/>
                <a:ea typeface="PingFang SC" pitchFamily="34" charset="-122"/>
                <a:cs typeface="PingFang SC" pitchFamily="34" charset="-120"/>
              </a:rPr>
              <a:t>轻轻拿稳；可用支架或请成人帮忙。</a:t>
            </a:r>
            <a:endParaRPr lang="en-US" sz="1150" dirty="0"/>
          </a:p>
        </p:txBody>
      </p:sp>
      <p:sp>
        <p:nvSpPr>
          <p:cNvPr id="17" name="tip card"/>
          <p:cNvSpPr/>
          <p:nvPr/>
        </p:nvSpPr>
        <p:spPr>
          <a:xfrm>
            <a:off x="8046720" y="178308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18" name="icon circle"/>
          <p:cNvSpPr/>
          <p:nvPr/>
        </p:nvSpPr>
        <p:spPr>
          <a:xfrm>
            <a:off x="8229600" y="1965960"/>
            <a:ext cx="548640" cy="548640"/>
          </a:xfrm>
          <a:prstGeom prst="ellipse">
            <a:avLst/>
          </a:prstGeom>
          <a:solidFill>
            <a:srgbClr val="FDE5DC"/>
          </a:solidFill>
          <a:ln w="12700">
            <a:solidFill>
              <a:srgbClr val="FDE5DC"/>
            </a:solidFill>
            <a:prstDash val="solid"/>
          </a:ln>
        </p:spPr>
      </p:sp>
      <p:pic>
        <p:nvPicPr>
          <p:cNvPr id="19" name="k-ear" descr="Icon">    </p:cNvPr>
          <p:cNvPicPr>
            <a:picLocks noChangeAspect="1"/>
          </p:cNvPicPr>
          <p:nvPr/>
        </p:nvPicPr>
        <p:blipFill>
          <a:blip r:embed="rId3"/>
          <a:stretch>
            <a:fillRect/>
          </a:stretch>
        </p:blipFill>
        <p:spPr>
          <a:xfrm>
            <a:off x="8350301" y="2086661"/>
            <a:ext cx="307238" cy="307238"/>
          </a:xfrm>
          <a:prstGeom prst="rect">
            <a:avLst/>
          </a:prstGeom>
        </p:spPr>
      </p:pic>
      <p:sp>
        <p:nvSpPr>
          <p:cNvPr id="20" name="Text 15"/>
          <p:cNvSpPr txBox="1"/>
          <p:nvPr/>
        </p:nvSpPr>
        <p:spPr>
          <a:xfrm>
            <a:off x="8915400" y="196596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3 · Talking toys and speakers</a:t>
            </a:r>
            <a:endParaRPr lang="en-US" sz="1500" dirty="0"/>
          </a:p>
        </p:txBody>
      </p:sp>
      <p:sp>
        <p:nvSpPr>
          <p:cNvPr id="21" name="Text 16"/>
          <p:cNvSpPr txBox="1"/>
          <p:nvPr/>
        </p:nvSpPr>
        <p:spPr>
          <a:xfrm>
            <a:off x="8247888" y="260604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Never share a name, address, school or photo. Grown-ups check settings.</a:t>
            </a:r>
            <a:endParaRPr lang="en-US" sz="1350" dirty="0"/>
          </a:p>
        </p:txBody>
      </p:sp>
      <p:sp>
        <p:nvSpPr>
          <p:cNvPr id="22" name="Text 17"/>
          <p:cNvSpPr txBox="1"/>
          <p:nvPr/>
        </p:nvSpPr>
        <p:spPr>
          <a:xfrm>
            <a:off x="8247888" y="3108960"/>
            <a:ext cx="3200400" cy="438912"/>
          </a:xfrm>
          <a:prstGeom prst="rect">
            <a:avLst/>
          </a:prstGeom>
          <a:noFill/>
          <a:ln/>
        </p:spPr>
        <p:txBody>
          <a:bodyPr wrap="square" lIns="0" tIns="0" rIns="0" bIns="0" rtlCol="0" anchor="t"/>
          <a:lstStyle/>
          <a:p>
            <a:pPr indent="0" marL="0">
              <a:buNone/>
            </a:pPr>
            <a:r>
              <a:rPr lang="en-US" sz="1150" dirty="0">
                <a:solidFill>
                  <a:srgbClr val="5A6280"/>
                </a:solidFill>
                <a:latin typeface="PingFang SC" pitchFamily="34" charset="0"/>
                <a:ea typeface="PingFang SC" pitchFamily="34" charset="-122"/>
                <a:cs typeface="PingFang SC" pitchFamily="34" charset="-120"/>
              </a:rPr>
              <a:t>不透露名字、地址、学校或照片。成人负责检查隐私设置并监督使用。</a:t>
            </a:r>
            <a:endParaRPr lang="en-US" sz="1150" dirty="0"/>
          </a:p>
        </p:txBody>
      </p:sp>
      <p:sp>
        <p:nvSpPr>
          <p:cNvPr id="23" name="tip card"/>
          <p:cNvSpPr/>
          <p:nvPr/>
        </p:nvSpPr>
        <p:spPr>
          <a:xfrm>
            <a:off x="548640" y="374904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24" name="icon circle"/>
          <p:cNvSpPr/>
          <p:nvPr/>
        </p:nvSpPr>
        <p:spPr>
          <a:xfrm>
            <a:off x="731520" y="3931920"/>
            <a:ext cx="548640" cy="548640"/>
          </a:xfrm>
          <a:prstGeom prst="ellipse">
            <a:avLst/>
          </a:prstGeom>
          <a:solidFill>
            <a:srgbClr val="FDF1CB"/>
          </a:solidFill>
          <a:ln w="12700">
            <a:solidFill>
              <a:srgbClr val="FDF1CB"/>
            </a:solidFill>
            <a:prstDash val="solid"/>
          </a:ln>
        </p:spPr>
      </p:sp>
      <p:pic>
        <p:nvPicPr>
          <p:cNvPr id="25" name="k-heart" descr="Icon">    </p:cNvPr>
          <p:cNvPicPr>
            <a:picLocks noChangeAspect="1"/>
          </p:cNvPicPr>
          <p:nvPr/>
        </p:nvPicPr>
        <p:blipFill>
          <a:blip r:embed="rId4"/>
          <a:stretch>
            <a:fillRect/>
          </a:stretch>
        </p:blipFill>
        <p:spPr>
          <a:xfrm>
            <a:off x="852221" y="4052621"/>
            <a:ext cx="307238" cy="307238"/>
          </a:xfrm>
          <a:prstGeom prst="rect">
            <a:avLst/>
          </a:prstGeom>
        </p:spPr>
      </p:pic>
      <p:sp>
        <p:nvSpPr>
          <p:cNvPr id="26" name="Text 20"/>
          <p:cNvSpPr txBox="1"/>
          <p:nvPr/>
        </p:nvSpPr>
        <p:spPr>
          <a:xfrm>
            <a:off x="1417320" y="393192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4 · Pretend is pretend</a:t>
            </a:r>
            <a:endParaRPr lang="en-US" sz="1500" dirty="0"/>
          </a:p>
        </p:txBody>
      </p:sp>
      <p:sp>
        <p:nvSpPr>
          <p:cNvPr id="27" name="Text 21"/>
          <p:cNvSpPr txBox="1"/>
          <p:nvPr/>
        </p:nvSpPr>
        <p:spPr>
          <a:xfrm>
            <a:off x="749808" y="457200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Love characters, and still say “people made it say that”.</a:t>
            </a:r>
            <a:endParaRPr lang="en-US" sz="1350" dirty="0"/>
          </a:p>
        </p:txBody>
      </p:sp>
      <p:sp>
        <p:nvSpPr>
          <p:cNvPr id="28" name="Text 22"/>
          <p:cNvSpPr txBox="1"/>
          <p:nvPr/>
        </p:nvSpPr>
        <p:spPr>
          <a:xfrm>
            <a:off x="749808" y="5074920"/>
            <a:ext cx="3200400" cy="438912"/>
          </a:xfrm>
          <a:prstGeom prst="rect">
            <a:avLst/>
          </a:prstGeom>
          <a:noFill/>
          <a:ln/>
        </p:spPr>
        <p:txBody>
          <a:bodyPr wrap="square" lIns="0" tIns="0" rIns="0" bIns="0" rtlCol="0" anchor="t"/>
          <a:lstStyle/>
          <a:p>
            <a:pPr indent="0" marL="0">
              <a:buNone/>
            </a:pPr>
            <a:r>
              <a:rPr lang="en-US" sz="1150" dirty="0">
                <a:solidFill>
                  <a:srgbClr val="5A6280"/>
                </a:solidFill>
                <a:latin typeface="PingFang SC" pitchFamily="34" charset="0"/>
                <a:ea typeface="PingFang SC" pitchFamily="34" charset="-122"/>
                <a:cs typeface="PingFang SC" pitchFamily="34" charset="-120"/>
              </a:rPr>
              <a:t>是谁让它这样说的？</a:t>
            </a:r>
            <a:endParaRPr lang="en-US" sz="1150" dirty="0"/>
          </a:p>
        </p:txBody>
      </p:sp>
      <p:sp>
        <p:nvSpPr>
          <p:cNvPr id="29" name="tip card"/>
          <p:cNvSpPr/>
          <p:nvPr/>
        </p:nvSpPr>
        <p:spPr>
          <a:xfrm>
            <a:off x="4297680" y="374904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30" name="icon circle"/>
          <p:cNvSpPr/>
          <p:nvPr/>
        </p:nvSpPr>
        <p:spPr>
          <a:xfrm>
            <a:off x="4480560" y="3931920"/>
            <a:ext cx="548640" cy="548640"/>
          </a:xfrm>
          <a:prstGeom prst="ellipse">
            <a:avLst/>
          </a:prstGeom>
          <a:solidFill>
            <a:srgbClr val="E4F3FA"/>
          </a:solidFill>
          <a:ln w="12700">
            <a:solidFill>
              <a:srgbClr val="E4F3FA"/>
            </a:solidFill>
            <a:prstDash val="solid"/>
          </a:ln>
        </p:spPr>
      </p:sp>
      <p:pic>
        <p:nvPicPr>
          <p:cNvPr id="31" name="k-photos" descr="Icon">    </p:cNvPr>
          <p:cNvPicPr>
            <a:picLocks noChangeAspect="1"/>
          </p:cNvPicPr>
          <p:nvPr/>
        </p:nvPicPr>
        <p:blipFill>
          <a:blip r:embed="rId5"/>
          <a:stretch>
            <a:fillRect/>
          </a:stretch>
        </p:blipFill>
        <p:spPr>
          <a:xfrm>
            <a:off x="4601261" y="4052621"/>
            <a:ext cx="307238" cy="307238"/>
          </a:xfrm>
          <a:prstGeom prst="rect">
            <a:avLst/>
          </a:prstGeom>
        </p:spPr>
      </p:pic>
      <p:sp>
        <p:nvSpPr>
          <p:cNvPr id="32" name="Text 25"/>
          <p:cNvSpPr txBox="1"/>
          <p:nvPr/>
        </p:nvSpPr>
        <p:spPr>
          <a:xfrm>
            <a:off x="5166360" y="393192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5 · Look at their photos together</a:t>
            </a:r>
            <a:endParaRPr lang="en-US" sz="1500" dirty="0"/>
          </a:p>
        </p:txBody>
      </p:sp>
      <p:sp>
        <p:nvSpPr>
          <p:cNvPr id="33" name="Text 26"/>
          <p:cNvSpPr txBox="1"/>
          <p:nvPr/>
        </p:nvSpPr>
        <p:spPr>
          <a:xfrm>
            <a:off x="4498848" y="457200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“Show me what you made.” Then: “Okay to share?” Don’t post other children online.</a:t>
            </a:r>
            <a:endParaRPr lang="en-US" sz="1350" dirty="0"/>
          </a:p>
        </p:txBody>
      </p:sp>
      <p:sp>
        <p:nvSpPr>
          <p:cNvPr id="34" name="Text 27"/>
          <p:cNvSpPr txBox="1"/>
          <p:nvPr/>
        </p:nvSpPr>
        <p:spPr>
          <a:xfrm>
            <a:off x="4498848" y="5074920"/>
            <a:ext cx="3200400" cy="438912"/>
          </a:xfrm>
          <a:prstGeom prst="rect">
            <a:avLst/>
          </a:prstGeom>
          <a:noFill/>
          <a:ln/>
        </p:spPr>
        <p:txBody>
          <a:bodyPr wrap="square" lIns="0" tIns="0" rIns="0" bIns="0" rtlCol="0" anchor="t"/>
          <a:lstStyle/>
          <a:p>
            <a:pPr indent="0" marL="0">
              <a:buNone/>
            </a:pPr>
            <a:r>
              <a:rPr lang="en-US" sz="1150" dirty="0">
                <a:solidFill>
                  <a:srgbClr val="5A6280"/>
                </a:solidFill>
                <a:latin typeface="PingFang SC" pitchFamily="34" charset="0"/>
                <a:ea typeface="PingFang SC" pitchFamily="34" charset="-122"/>
                <a:cs typeface="PingFang SC" pitchFamily="34" charset="-120"/>
              </a:rPr>
              <a:t>能给我看看你做的东西吗？不要把有其他孩子的照片发到网上。</a:t>
            </a:r>
            <a:endParaRPr lang="en-US" sz="1150" dirty="0"/>
          </a:p>
        </p:txBody>
      </p:sp>
      <p:sp>
        <p:nvSpPr>
          <p:cNvPr id="35" name="tip card"/>
          <p:cNvSpPr/>
          <p:nvPr/>
        </p:nvSpPr>
        <p:spPr>
          <a:xfrm>
            <a:off x="8046720" y="3749040"/>
            <a:ext cx="3566160" cy="1810512"/>
          </a:xfrm>
          <a:prstGeom prst="roundRect">
            <a:avLst>
              <a:gd name="adj" fmla="val 16162"/>
            </a:avLst>
          </a:prstGeom>
          <a:solidFill>
            <a:srgbClr val="FFFDF8"/>
          </a:solidFill>
          <a:ln w="12700">
            <a:solidFill>
              <a:srgbClr val="FFFDF8"/>
            </a:solidFill>
            <a:prstDash val="solid"/>
          </a:ln>
          <a:effectLst>
            <a:outerShdw sx="100000" sy="100000" kx="0" ky="0" algn="bl" rotWithShape="0" blurRad="177800" dist="50800" dir="5400000">
              <a:srgbClr val="232C4B">
                <a:alpha val="10000"/>
              </a:srgbClr>
            </a:outerShdw>
          </a:effectLst>
        </p:spPr>
      </p:sp>
      <p:sp>
        <p:nvSpPr>
          <p:cNvPr id="36" name="icon circle"/>
          <p:cNvSpPr/>
          <p:nvPr/>
        </p:nvSpPr>
        <p:spPr>
          <a:xfrm>
            <a:off x="8229600" y="3931920"/>
            <a:ext cx="548640" cy="548640"/>
          </a:xfrm>
          <a:prstGeom prst="ellipse">
            <a:avLst/>
          </a:prstGeom>
          <a:solidFill>
            <a:srgbClr val="E7F0DF"/>
          </a:solidFill>
          <a:ln w="12700">
            <a:solidFill>
              <a:srgbClr val="E7F0DF"/>
            </a:solidFill>
            <a:prstDash val="solid"/>
          </a:ln>
        </p:spPr>
      </p:sp>
      <p:pic>
        <p:nvPicPr>
          <p:cNvPr id="37" name="k-bulb" descr="Icon">    </p:cNvPr>
          <p:cNvPicPr>
            <a:picLocks noChangeAspect="1"/>
          </p:cNvPicPr>
          <p:nvPr/>
        </p:nvPicPr>
        <p:blipFill>
          <a:blip r:embed="rId6"/>
          <a:stretch>
            <a:fillRect/>
          </a:stretch>
        </p:blipFill>
        <p:spPr>
          <a:xfrm>
            <a:off x="8350301" y="4052621"/>
            <a:ext cx="307238" cy="307238"/>
          </a:xfrm>
          <a:prstGeom prst="rect">
            <a:avLst/>
          </a:prstGeom>
        </p:spPr>
      </p:pic>
      <p:sp>
        <p:nvSpPr>
          <p:cNvPr id="38" name="Text 30"/>
          <p:cNvSpPr txBox="1"/>
          <p:nvPr/>
        </p:nvSpPr>
        <p:spPr>
          <a:xfrm>
            <a:off x="8915400" y="3931920"/>
            <a:ext cx="2606040" cy="548640"/>
          </a:xfrm>
          <a:prstGeom prst="rect">
            <a:avLst/>
          </a:prstGeom>
          <a:noFill/>
          <a:ln/>
        </p:spPr>
        <p:txBody>
          <a:bodyPr wrap="square" lIns="0" tIns="0" rIns="0" bIns="0" rtlCol="0" anchor="ctr"/>
          <a:lstStyle/>
          <a:p>
            <a:pPr indent="0" marL="0">
              <a:buNone/>
            </a:pPr>
            <a:r>
              <a:rPr lang="en-US" sz="1500" dirty="0">
                <a:solidFill>
                  <a:srgbClr val="232C4B"/>
                </a:solidFill>
                <a:latin typeface="Arial Rounded MT Bold" pitchFamily="34" charset="0"/>
                <a:ea typeface="Arial Rounded MT Bold" pitchFamily="34" charset="-122"/>
                <a:cs typeface="Arial Rounded MT Bold" pitchFamily="34" charset="-120"/>
              </a:rPr>
              <a:t>6 · “I’m not sure, let’s check”</a:t>
            </a:r>
            <a:endParaRPr lang="en-US" sz="1500" dirty="0"/>
          </a:p>
        </p:txBody>
      </p:sp>
      <p:sp>
        <p:nvSpPr>
          <p:cNvPr id="39" name="Text 31"/>
          <p:cNvSpPr txBox="1"/>
          <p:nvPr/>
        </p:nvSpPr>
        <p:spPr>
          <a:xfrm>
            <a:off x="8247888" y="4572000"/>
            <a:ext cx="3200400" cy="548640"/>
          </a:xfrm>
          <a:prstGeom prst="rect">
            <a:avLst/>
          </a:prstGeom>
          <a:noFill/>
          <a:ln/>
        </p:spPr>
        <p:txBody>
          <a:bodyPr wrap="square" lIns="0" tIns="0" rIns="0" bIns="0" rtlCol="0" anchor="t"/>
          <a:lstStyle/>
          <a:p>
            <a:pPr indent="0" marL="0">
              <a:buNone/>
            </a:pPr>
            <a:r>
              <a:rPr lang="en-US" sz="1350" dirty="0">
                <a:solidFill>
                  <a:srgbClr val="232C4B"/>
                </a:solidFill>
                <a:latin typeface="Calibri" pitchFamily="34" charset="0"/>
                <a:ea typeface="Calibri" pitchFamily="34" charset="-122"/>
                <a:cs typeface="Calibri" pitchFamily="34" charset="-120"/>
              </a:rPr>
              <a:t>When a speaker answers, wonder aloud how to check.</a:t>
            </a:r>
            <a:endParaRPr lang="en-US" sz="1350" dirty="0"/>
          </a:p>
        </p:txBody>
      </p:sp>
      <p:sp>
        <p:nvSpPr>
          <p:cNvPr id="40" name="Text 32"/>
          <p:cNvSpPr txBox="1"/>
          <p:nvPr/>
        </p:nvSpPr>
        <p:spPr>
          <a:xfrm>
            <a:off x="8247888" y="5074920"/>
            <a:ext cx="3200400" cy="438912"/>
          </a:xfrm>
          <a:prstGeom prst="rect">
            <a:avLst/>
          </a:prstGeom>
          <a:noFill/>
          <a:ln/>
        </p:spPr>
        <p:txBody>
          <a:bodyPr wrap="square" lIns="0" tIns="0" rIns="0" bIns="0" rtlCol="0" anchor="t"/>
          <a:lstStyle/>
          <a:p>
            <a:pPr indent="0" marL="0">
              <a:buNone/>
            </a:pPr>
            <a:r>
              <a:rPr lang="en-US" sz="1150" dirty="0">
                <a:solidFill>
                  <a:srgbClr val="5A6280"/>
                </a:solidFill>
                <a:latin typeface="PingFang SC" pitchFamily="34" charset="0"/>
                <a:ea typeface="PingFang SC" pitchFamily="34" charset="-122"/>
                <a:cs typeface="PingFang SC" pitchFamily="34" charset="-120"/>
              </a:rPr>
              <a:t>我们怎么查一查对不对？</a:t>
            </a:r>
            <a:endParaRPr lang="en-US" sz="1150" dirty="0"/>
          </a:p>
        </p:txBody>
      </p:sp>
      <p:sp>
        <p:nvSpPr>
          <p:cNvPr id="41" name="precise"/>
          <p:cNvSpPr/>
          <p:nvPr/>
        </p:nvSpPr>
        <p:spPr>
          <a:xfrm>
            <a:off x="548640" y="5779008"/>
            <a:ext cx="11109960" cy="502920"/>
          </a:xfrm>
          <a:prstGeom prst="roundRect">
            <a:avLst>
              <a:gd name="adj" fmla="val 49091"/>
            </a:avLst>
          </a:prstGeom>
          <a:solidFill>
            <a:srgbClr val="EFEAFB"/>
          </a:solidFill>
          <a:ln w="12700">
            <a:solidFill>
              <a:srgbClr val="EFEAFB"/>
            </a:solidFill>
            <a:prstDash val="solid"/>
          </a:ln>
        </p:spPr>
      </p:sp>
      <p:sp>
        <p:nvSpPr>
          <p:cNvPr id="42" name="Text 34"/>
          <p:cNvSpPr txBox="1"/>
          <p:nvPr/>
        </p:nvSpPr>
        <p:spPr>
          <a:xfrm>
            <a:off x="777240" y="5779008"/>
            <a:ext cx="10698480" cy="502920"/>
          </a:xfrm>
          <a:prstGeom prst="rect">
            <a:avLst/>
          </a:prstGeom>
          <a:noFill/>
          <a:ln/>
        </p:spPr>
        <p:txBody>
          <a:bodyPr wrap="square" lIns="0" tIns="0" rIns="0" bIns="0" rtlCol="0" anchor="ctr"/>
          <a:lstStyle/>
          <a:p>
            <a:pPr indent="0" marL="0">
              <a:buNone/>
            </a:pPr>
            <a:r>
              <a:rPr lang="en-US" sz="1350" b="1" dirty="0">
                <a:solidFill>
                  <a:srgbClr val="232C4B"/>
                </a:solidFill>
                <a:latin typeface="Calibri" pitchFamily="34" charset="0"/>
                <a:ea typeface="Calibri" pitchFamily="34" charset="-122"/>
                <a:cs typeface="Calibri" pitchFamily="34" charset="-120"/>
              </a:rPr>
              <a:t>Precise isn’t cold:  </a:t>
            </a:r>
            <a:pPr indent="0" marL="0">
              <a:buNone/>
            </a:pPr>
            <a:r>
              <a:rPr lang="en-US" sz="1350" dirty="0">
                <a:solidFill>
                  <a:srgbClr val="232C4B"/>
                </a:solidFill>
                <a:latin typeface="Calibri" pitchFamily="34" charset="0"/>
                <a:ea typeface="Calibri" pitchFamily="34" charset="-122"/>
                <a:cs typeface="Calibri" pitchFamily="34" charset="-120"/>
              </a:rPr>
              <a:t>“It knows you” → “It uses what we chose before.”   “It’s really smart” → “It’s good at some jobs and gets some things wrong.”</a:t>
            </a:r>
            <a:endParaRPr lang="en-US" sz="1350" dirty="0"/>
          </a:p>
        </p:txBody>
      </p:sp>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top tag"/>
          <p:cNvSpPr/>
          <p:nvPr/>
        </p:nvSpPr>
        <p:spPr>
          <a:xfrm>
            <a:off x="548640" y="384048"/>
            <a:ext cx="1993392"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384048"/>
            <a:ext cx="1993392"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BACK TO THE DOOR</a:t>
            </a:r>
            <a:endParaRPr lang="en-US" sz="1200" dirty="0"/>
          </a:p>
        </p:txBody>
      </p:sp>
      <p:sp>
        <p:nvSpPr>
          <p:cNvPr id="4" name="Text 1"/>
          <p:cNvSpPr/>
          <p:nvPr>
            <p:ph idx="101" type="title" hasCustomPrompt="1"/>
          </p:nvPr>
        </p:nvSpPr>
        <p:spPr>
          <a:xfrm>
            <a:off x="548640" y="896112"/>
            <a:ext cx="11109960" cy="777240"/>
          </a:xfrm>
          <a:prstGeom prst="rect">
            <a:avLst/>
          </a:prstGeom>
          <a:noFill/>
          <a:ln/>
        </p:spPr>
        <p:txBody>
          <a:bodyPr wrap="square" lIns="0" tIns="0" rIns="0" bIns="0" rtlCol="0" anchor="t"/>
          <a:lstStyle/>
          <a:p>
            <a:pPr algn="l" indent="0" marL="0">
              <a:buNone/>
            </a:pPr>
            <a:r>
              <a:rPr lang="en-US" sz="3600" dirty="0">
                <a:solidFill>
                  <a:srgbClr val="FFFFFF"/>
                </a:solidFill>
                <a:latin typeface="Arial Rounded MT Bold" pitchFamily="34" charset="0"/>
                <a:ea typeface="Arial Rounded MT Bold" pitchFamily="34" charset="-122"/>
                <a:cs typeface="Arial Rounded MT Bold" pitchFamily="34" charset="-120"/>
              </a:rPr>
              <a:t>Before the pop-up appears</a:t>
            </a:r>
            <a:endParaRPr lang="en-US" sz="3600" dirty="0"/>
          </a:p>
        </p:txBody>
      </p:sp>
      <p:sp>
        <p:nvSpPr>
          <p:cNvPr id="5" name="Text 3"/>
          <p:cNvSpPr txBox="1"/>
          <p:nvPr/>
        </p:nvSpPr>
        <p:spPr>
          <a:xfrm>
            <a:off x="548640" y="1828800"/>
            <a:ext cx="6766560" cy="2103120"/>
          </a:xfrm>
          <a:prstGeom prst="rect">
            <a:avLst/>
          </a:prstGeom>
          <a:noFill/>
          <a:ln/>
        </p:spPr>
        <p:txBody>
          <a:bodyPr wrap="square" lIns="0" tIns="0" rIns="0" bIns="0" rtlCol="0" anchor="t"/>
          <a:lstStyle/>
          <a:p>
            <a:pPr indent="0" marL="0">
              <a:buNone/>
            </a:pPr>
            <a:r>
              <a:rPr lang="en-US" sz="2400" dirty="0">
                <a:solidFill>
                  <a:srgbClr val="FFFFFF"/>
                </a:solidFill>
                <a:latin typeface="Arial Rounded MT Bold" pitchFamily="34" charset="0"/>
                <a:ea typeface="Arial Rounded MT Bold" pitchFamily="34" charset="-122"/>
                <a:cs typeface="Arial Rounded MT Bold" pitchFamily="34" charset="-120"/>
              </a:rPr>
              <a:t>When a character app says “this is not a real person”, I want children to have already played through what that means, with a pretend friend who never pretended to be real.</a:t>
            </a:r>
            <a:endParaRPr lang="en-US" sz="2400" dirty="0"/>
          </a:p>
        </p:txBody>
      </p:sp>
      <p:sp>
        <p:nvSpPr>
          <p:cNvPr id="6" name="Text 4"/>
          <p:cNvSpPr txBox="1"/>
          <p:nvPr/>
        </p:nvSpPr>
        <p:spPr>
          <a:xfrm>
            <a:off x="548640" y="4206240"/>
            <a:ext cx="6583680" cy="1554480"/>
          </a:xfrm>
          <a:prstGeom prst="rect">
            <a:avLst/>
          </a:prstGeom>
          <a:noFill/>
          <a:ln/>
        </p:spPr>
        <p:txBody>
          <a:bodyPr wrap="square" lIns="0" tIns="0" rIns="0" bIns="0" rtlCol="0" anchor="t"/>
          <a:lstStyle/>
          <a:p>
            <a:pPr marL="342900" indent="-342900">
              <a:spcAft>
                <a:spcPts val="800"/>
              </a:spcAft>
              <a:buSzPct val="100000"/>
              <a:buChar char="•"/>
            </a:pPr>
            <a:r>
              <a:rPr lang="en-US" sz="1900" dirty="0">
                <a:solidFill>
                  <a:srgbClr val="FFFFFF"/>
                </a:solidFill>
                <a:latin typeface="Calibri" pitchFamily="34" charset="0"/>
                <a:ea typeface="Calibri" pitchFamily="34" charset="-122"/>
                <a:cs typeface="Calibri" pitchFamily="34" charset="-120"/>
              </a:rPr>
              <a:t>Move your dot on the door chart.</a:t>
            </a:r>
            <a:endParaRPr lang="en-US" sz="1900" dirty="0"/>
          </a:p>
          <a:p>
            <a:pPr marL="342900" indent="-342900">
              <a:spcAft>
                <a:spcPts val="800"/>
              </a:spcAft>
              <a:buSzPct val="100000"/>
              <a:buChar char="•"/>
            </a:pPr>
            <a:r>
              <a:rPr lang="en-US" sz="1900" dirty="0">
                <a:solidFill>
                  <a:srgbClr val="FFFFFF"/>
                </a:solidFill>
                <a:latin typeface="Calibri" pitchFamily="34" charset="0"/>
                <a:ea typeface="Calibri" pitchFamily="34" charset="-122"/>
                <a:cs typeface="Calibri" pitchFamily="34" charset="-120"/>
              </a:rPr>
              <a:t>Read one paw-step aloud per table.</a:t>
            </a:r>
            <a:endParaRPr lang="en-US" sz="1900" dirty="0"/>
          </a:p>
          <a:p>
            <a:pPr marL="342900" indent="-342900">
              <a:spcAft>
                <a:spcPts val="800"/>
              </a:spcAft>
              <a:buSzPct val="100000"/>
              <a:buChar char="•"/>
            </a:pPr>
            <a:r>
              <a:rPr lang="en-US" sz="1900" dirty="0">
                <a:solidFill>
                  <a:srgbClr val="FFFFFF"/>
                </a:solidFill>
                <a:latin typeface="Calibri" pitchFamily="34" charset="0"/>
                <a:ea typeface="Calibri" pitchFamily="34" charset="-122"/>
                <a:cs typeface="Calibri" pitchFamily="34" charset="-120"/>
              </a:rPr>
              <a:t>Take your audit, your plan and your date home.</a:t>
            </a:r>
            <a:endParaRPr lang="en-US" sz="1900" dirty="0"/>
          </a:p>
        </p:txBody>
      </p:sp>
      <p:pic>
        <p:nvPicPr>
          <p:cNvPr id="7" name="Dilon" descr="Digital Citizen Dilon, a cartoon dalmatian">    </p:cNvPr>
          <p:cNvPicPr>
            <a:picLocks noChangeAspect="1"/>
          </p:cNvPicPr>
          <p:nvPr/>
        </p:nvPicPr>
        <p:blipFill>
          <a:blip r:embed="rId1"/>
          <a:stretch>
            <a:fillRect/>
          </a:stretch>
        </p:blipFill>
        <p:spPr>
          <a:xfrm>
            <a:off x="8321040" y="1463040"/>
            <a:ext cx="4176878" cy="4480560"/>
          </a:xfrm>
          <a:prstGeom prst="rect">
            <a:avLst/>
          </a:prstGeom>
        </p:spPr>
      </p:pic>
      <p:sp>
        <p:nvSpPr>
          <p:cNvPr id="25" name="Slide Number Placeholder 0"/>
          <p:cNvSpPr>
            <a:spLocks noGrp="1"/>
          </p:cNvSpPr>
          <p:nvPr>
            <p:ph type="sldNum" sz="quarter" idx="4294967295"/>
          </p:nvPr>
        </p:nvSpPr>
        <p:spPr>
          <a:xfrm>
            <a:off x="11109960" y="6419088"/>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AEB4CF"/>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pill"/>
          <p:cNvSpPr/>
          <p:nvPr/>
        </p:nvSpPr>
        <p:spPr>
          <a:xfrm>
            <a:off x="548640" y="548640"/>
            <a:ext cx="1920240" cy="384048"/>
          </a:xfrm>
          <a:prstGeom prst="roundRect">
            <a:avLst>
              <a:gd name="adj" fmla="val 50000"/>
            </a:avLst>
          </a:prstGeom>
          <a:solidFill>
            <a:srgbClr val="F6C853"/>
          </a:solidFill>
          <a:ln w="12700">
            <a:solidFill>
              <a:srgbClr val="F6C853"/>
            </a:solidFill>
            <a:prstDash val="solid"/>
          </a:ln>
        </p:spPr>
      </p:sp>
      <p:sp>
        <p:nvSpPr>
          <p:cNvPr id="3" name="Text 1"/>
          <p:cNvSpPr txBox="1"/>
          <p:nvPr/>
        </p:nvSpPr>
        <p:spPr>
          <a:xfrm>
            <a:off x="548640" y="548640"/>
            <a:ext cx="1920240" cy="384048"/>
          </a:xfrm>
          <a:prstGeom prst="rect">
            <a:avLst/>
          </a:prstGeom>
          <a:noFill/>
          <a:ln/>
        </p:spPr>
        <p:txBody>
          <a:bodyPr wrap="square" lIns="0" tIns="0" rIns="0" bIns="0" rtlCol="0" anchor="ctr"/>
          <a:lstStyle/>
          <a:p>
            <a:pPr algn="ctr" indent="0" marL="0">
              <a:buNone/>
            </a:pPr>
            <a:r>
              <a:rPr lang="en-US" sz="1200" b="1" spc="100" kern="0" dirty="0">
                <a:solidFill>
                  <a:srgbClr val="232C4B"/>
                </a:solidFill>
                <a:latin typeface="Calibri" pitchFamily="34" charset="0"/>
                <a:ea typeface="Calibri" pitchFamily="34" charset="-122"/>
                <a:cs typeface="Calibri" pitchFamily="34" charset="-120"/>
              </a:rPr>
              <a:t>ACAMIS ECE 2026</a:t>
            </a:r>
            <a:endParaRPr lang="en-US" sz="1200" dirty="0"/>
          </a:p>
        </p:txBody>
      </p:sp>
      <p:sp>
        <p:nvSpPr>
          <p:cNvPr id="4" name="Text 0"/>
          <p:cNvSpPr/>
          <p:nvPr>
            <p:ph idx="100" type="title" hasCustomPrompt="1"/>
          </p:nvPr>
        </p:nvSpPr>
        <p:spPr>
          <a:xfrm>
            <a:off x="548640" y="1325880"/>
            <a:ext cx="6583680" cy="2194560"/>
          </a:xfrm>
          <a:prstGeom prst="rect">
            <a:avLst/>
          </a:prstGeom>
          <a:noFill/>
          <a:ln/>
        </p:spPr>
        <p:txBody>
          <a:bodyPr wrap="square" lIns="0" tIns="0" rIns="0" bIns="0" rtlCol="0" anchor="t"/>
          <a:lstStyle/>
          <a:p>
            <a:pPr algn="l" indent="0" marL="0">
              <a:buNone/>
            </a:pPr>
            <a:r>
              <a:rPr lang="en-US" sz="6800" dirty="0">
                <a:solidFill>
                  <a:srgbClr val="232C4B"/>
                </a:solidFill>
                <a:latin typeface="Arial Rounded MT Bold" pitchFamily="34" charset="0"/>
                <a:ea typeface="Arial Rounded MT Bold" pitchFamily="34" charset="-122"/>
                <a:cs typeface="Arial Rounded MT Bold" pitchFamily="34" charset="-120"/>
              </a:rPr>
              <a:t>Thank you</a:t>
            </a:r>
            <a:endParaRPr lang="en-US" sz="6800" dirty="0"/>
          </a:p>
        </p:txBody>
      </p:sp>
      <p:sp>
        <p:nvSpPr>
          <p:cNvPr id="5" name="Text 0"/>
          <p:cNvSpPr/>
          <p:nvPr>
            <p:ph idx="101" type="body" hasCustomPrompt="1"/>
          </p:nvPr>
        </p:nvSpPr>
        <p:spPr>
          <a:xfrm>
            <a:off x="548640" y="3566160"/>
            <a:ext cx="6949440" cy="640080"/>
          </a:xfrm>
          <a:prstGeom prst="rect">
            <a:avLst/>
          </a:prstGeom>
          <a:noFill/>
          <a:ln/>
        </p:spPr>
        <p:txBody>
          <a:bodyPr wrap="square" lIns="0" tIns="0" rIns="0" bIns="0" rtlCol="0" anchor="t"/>
          <a:lstStyle/>
          <a:p>
            <a:pPr algn="l" indent="0" marL="0">
              <a:buNone/>
            </a:pPr>
            <a:r>
              <a:rPr lang="en-US" sz="2200" dirty="0">
                <a:solidFill>
                  <a:srgbClr val="232C4B"/>
                </a:solidFill>
                <a:latin typeface="Arial Rounded MT Bold" pitchFamily="34" charset="0"/>
                <a:ea typeface="Arial Rounded MT Bold" pitchFamily="34" charset="-122"/>
                <a:cs typeface="Arial Rounded MT Bold" pitchFamily="34" charset="-120"/>
              </a:rPr>
              <a:t>Small moments. Thoughtful choices.</a:t>
            </a:r>
            <a:endParaRPr lang="en-US" sz="2200" dirty="0"/>
          </a:p>
        </p:txBody>
      </p:sp>
      <p:sp>
        <p:nvSpPr>
          <p:cNvPr id="6" name="Text 4"/>
          <p:cNvSpPr txBox="1"/>
          <p:nvPr/>
        </p:nvSpPr>
        <p:spPr>
          <a:xfrm>
            <a:off x="548640" y="4343400"/>
            <a:ext cx="6035040" cy="1097280"/>
          </a:xfrm>
          <a:prstGeom prst="rect">
            <a:avLst/>
          </a:prstGeom>
          <a:noFill/>
          <a:ln/>
        </p:spPr>
        <p:txBody>
          <a:bodyPr wrap="square" lIns="0" tIns="0" rIns="0" bIns="0" rtlCol="0" anchor="t"/>
          <a:lstStyle/>
          <a:p>
            <a:pPr indent="0" marL="0">
              <a:buNone/>
            </a:pPr>
            <a:r>
              <a:rPr lang="en-US" sz="1600" b="1" dirty="0">
                <a:solidFill>
                  <a:srgbClr val="232C4B"/>
                </a:solidFill>
                <a:latin typeface="Calibri" pitchFamily="34" charset="0"/>
                <a:ea typeface="Calibri" pitchFamily="34" charset="-122"/>
                <a:cs typeface="Calibri" pitchFamily="34" charset="-120"/>
              </a:rPr>
              <a:t>Tim Pyles · Mister Pyles</a:t>
            </a:r>
            <a:endParaRPr lang="en-US" sz="1600" dirty="0"/>
          </a:p>
          <a:p>
            <a:pPr indent="0" marL="0">
              <a:buNone/>
            </a:pPr>
            <a:r>
              <a:rPr lang="en-US" sz="1600" dirty="0">
                <a:solidFill>
                  <a:srgbClr val="232C4B"/>
                </a:solidFill>
                <a:latin typeface="Calibri" pitchFamily="34" charset="0"/>
                <a:ea typeface="Calibri" pitchFamily="34" charset="-122"/>
                <a:cs typeface="Calibri" pitchFamily="34" charset="-120"/>
              </a:rPr>
              <a:t>timothy.pyles@gmail.com</a:t>
            </a:r>
            <a:endParaRPr lang="en-US" sz="1600" dirty="0"/>
          </a:p>
          <a:p>
            <a:pPr indent="0" marL="0">
              <a:buNone/>
            </a:pPr>
            <a:r>
              <a:rPr lang="en-US" sz="1600" dirty="0">
                <a:solidFill>
                  <a:srgbClr val="232C4B"/>
                </a:solidFill>
                <a:latin typeface="Calibri" pitchFamily="34" charset="0"/>
                <a:ea typeface="Calibri" pitchFamily="34" charset="-122"/>
                <a:cs typeface="Calibri" pitchFamily="34" charset="-120"/>
              </a:rPr>
              <a:t>Next for me: exploring Byte, a dog character that helps children practise checking AI answers.</a:t>
            </a:r>
            <a:endParaRPr lang="en-US" sz="1600" dirty="0"/>
          </a:p>
        </p:txBody>
      </p:sp>
      <p:pic>
        <p:nvPicPr>
          <p:cNvPr id="7" name="Ryan" descr="Responsible Ryan, a cartoon rhino">    </p:cNvPr>
          <p:cNvPicPr>
            <a:picLocks noChangeAspect="1"/>
          </p:cNvPicPr>
          <p:nvPr/>
        </p:nvPicPr>
        <p:blipFill>
          <a:blip r:embed="rId1"/>
          <a:stretch>
            <a:fillRect/>
          </a:stretch>
        </p:blipFill>
        <p:spPr>
          <a:xfrm>
            <a:off x="6720840" y="2468880"/>
            <a:ext cx="2310689" cy="2606040"/>
          </a:xfrm>
          <a:prstGeom prst="rect">
            <a:avLst/>
          </a:prstGeom>
        </p:spPr>
      </p:pic>
      <p:pic>
        <p:nvPicPr>
          <p:cNvPr id="8" name="Dilon" descr="Digital Citizen Dilon, a cartoon dalmatian">    </p:cNvPr>
          <p:cNvPicPr>
            <a:picLocks noChangeAspect="1"/>
          </p:cNvPicPr>
          <p:nvPr/>
        </p:nvPicPr>
        <p:blipFill>
          <a:blip r:embed="rId2"/>
          <a:stretch>
            <a:fillRect/>
          </a:stretch>
        </p:blipFill>
        <p:spPr>
          <a:xfrm>
            <a:off x="8138160" y="868680"/>
            <a:ext cx="4049014" cy="4343400"/>
          </a:xfrm>
          <a:prstGeom prst="rect">
            <a:avLst/>
          </a:prstGeom>
        </p:spPr>
      </p:pic>
      <p:sp>
        <p:nvSpPr>
          <p:cNvPr id="9" name="QR placeholder"/>
          <p:cNvSpPr/>
          <p:nvPr/>
        </p:nvSpPr>
        <p:spPr>
          <a:xfrm>
            <a:off x="10927080" y="5349240"/>
            <a:ext cx="1097280" cy="1097280"/>
          </a:xfrm>
          <a:prstGeom prst="roundRect">
            <a:avLst>
              <a:gd name="adj" fmla="val 16667"/>
            </a:avLst>
          </a:prstGeom>
          <a:solidFill>
            <a:srgbClr val="FFFDF8"/>
          </a:solidFill>
          <a:ln w="12700">
            <a:solidFill>
              <a:srgbClr val="8D92A7"/>
            </a:solidFill>
            <a:prstDash val="dash"/>
          </a:ln>
        </p:spPr>
      </p:sp>
      <p:sp>
        <p:nvSpPr>
          <p:cNvPr id="10" name="Text 6"/>
          <p:cNvSpPr txBox="1"/>
          <p:nvPr/>
        </p:nvSpPr>
        <p:spPr>
          <a:xfrm>
            <a:off x="10241280" y="6382512"/>
            <a:ext cx="1783080" cy="237744"/>
          </a:xfrm>
          <a:prstGeom prst="rect">
            <a:avLst/>
          </a:prstGeom>
          <a:noFill/>
          <a:ln/>
        </p:spPr>
        <p:txBody>
          <a:bodyPr wrap="square" lIns="0" tIns="0" rIns="0" bIns="0" rtlCol="0" anchor="ctr"/>
          <a:lstStyle/>
          <a:p>
            <a:pPr algn="ctr" indent="0" marL="0">
              <a:buNone/>
            </a:pPr>
            <a:r>
              <a:rPr lang="en-US" sz="1000" dirty="0">
                <a:solidFill>
                  <a:srgbClr val="5A6280"/>
                </a:solidFill>
                <a:latin typeface="Calibri" pitchFamily="34" charset="0"/>
                <a:ea typeface="Calibri" pitchFamily="34" charset="-122"/>
                <a:cs typeface="Calibri" pitchFamily="34" charset="-120"/>
              </a:rPr>
              <a:t>www.misterpyles.com</a:t>
            </a:r>
            <a:endParaRPr lang="en-US" sz="1000" dirty="0"/>
          </a:p>
        </p:txBody>
      </p:sp>
      <p:pic>
        <p:nvPicPr>
          <p:cNvPr id="11" name="v6 illustration" descr="QR code: https://www.misterpyles.com/"/>
          <p:cNvPicPr>
            <a:picLocks noChangeAspect="1"/>
          </p:cNvPicPr>
          <p:nvPr/>
        </p:nvPicPr>
        <p:blipFill>
          <a:blip r:embed="rIdV64"/>
          <a:stretch>
            <a:fillRect/>
          </a:stretch>
        </p:blipFill>
        <p:spPr>
          <a:xfrm>
            <a:off x="10716768" y="5056632"/>
            <a:ext cx="1280160" cy="1280160"/>
          </a:xfrm>
          <a:prstGeom prst="rect">
            <a:avLst/>
          </a:prstGeom>
        </p:spPr>
      </p:pic>
    </p:spTree>
  </p:cSld>
  <p:clrMapOvr>
    <a:masterClrMapping/>
  </p:clrMapOvr>
</p:sld>
</file>

<file path=ppt/theme/theme1.xml><?xml version="1.0" encoding="utf-8"?>
<a:theme xmlns:a="http://schemas.openxmlformats.org/drawingml/2006/main" name="Before the Prompt storybook">
  <a:themeElements>
    <a:clrScheme name="Before the Prompt storybook">
      <a:dk1>
        <a:srgbClr val="232C4B"/>
      </a:dk1>
      <a:lt1>
        <a:srgbClr val="FFFFFF"/>
      </a:lt1>
      <a:dk2>
        <a:srgbClr val="5A6280"/>
      </a:dk2>
      <a:lt2>
        <a:srgbClr val="FBF4E7"/>
      </a:lt2>
      <a:accent1>
        <a:srgbClr val="8A73CF"/>
      </a:accent1>
      <a:accent2>
        <a:srgbClr val="F6C853"/>
      </a:accent2>
      <a:accent3>
        <a:srgbClr val="A9C79B"/>
      </a:accent3>
      <a:accent4>
        <a:srgbClr val="F08B70"/>
      </a:accent4>
      <a:accent5>
        <a:srgbClr val="A9D8EE"/>
      </a:accent5>
      <a:accent6>
        <a:srgbClr val="765DC4"/>
      </a:accent6>
      <a:hlink>
        <a:srgbClr val="4B9AC4"/>
      </a:hlink>
      <a:folHlink>
        <a:srgbClr val="8A73CF"/>
      </a:folHlink>
    </a:clrScheme>
    <a:fontScheme name="Before the Prompt storybook">
      <a:majorFont>
        <a:latin typeface="Arial Rounded MT 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Before the Prompt · ACAMIS ECE 2026</dc:title>
  <dc:subject>PptxGenJS Presentation</dc:subject>
  <dc:creator>Tim Pyles (Mister Pyles)</dc:creator>
  <cp:lastModifiedBy>Tim Pyles (Mister Pyles)</cp:lastModifiedBy>
  <cp:revision>1</cp:revision>
  <dcterms:created xsi:type="dcterms:W3CDTF">2026-10-21T07:02:22Z</dcterms:created>
  <dcterms:modified xsi:type="dcterms:W3CDTF">2026-10-21T07:02:22Z</dcterms:modified>
</cp:coreProperties>
</file>