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e0c1fe0f79e4849" /><Relationship Type="http://schemas.openxmlformats.org/officeDocument/2006/relationships/extended-properties" Target="/docProps/app.xml" Id="Re32b018d181e4bf7" /><Relationship Type="http://schemas.openxmlformats.org/officeDocument/2006/relationships/officeDocument" Target="/ppt/presentation.xml" Id="R26739afe5a594af8" /></Relationships>
</file>

<file path=ppt/presentation.xml><?xml version="1.0" encoding="utf-8"?>
<p:presentation xmlns:p="http://schemas.openxmlformats.org/presentationml/2006/main">
  <p:sldMasterIdLst>
    <p:sldMasterId xmlns:r="http://schemas.openxmlformats.org/officeDocument/2006/relationships" id="2147483648" r:id="R093c40a7e4ea4ac3"/>
  </p:sldMasterIdLst>
  <p:notesMasterIdLst>
    <p:notesMasterId xmlns:r="http://schemas.openxmlformats.org/officeDocument/2006/relationships" r:id="R8a8f653f1467494d"/>
  </p:notesMasterIdLst>
  <p:sldIdLst>
    <p:sldId xmlns:r="http://schemas.openxmlformats.org/officeDocument/2006/relationships" id="256" r:id="R5a807eb6a27a4768"/>
    <p:sldId xmlns:r="http://schemas.openxmlformats.org/officeDocument/2006/relationships" id="257" r:id="R399892395b1f46d7"/>
    <p:sldId xmlns:r="http://schemas.openxmlformats.org/officeDocument/2006/relationships" id="258" r:id="R9c66f11bb46345f3"/>
    <p:sldId xmlns:r="http://schemas.openxmlformats.org/officeDocument/2006/relationships" id="259" r:id="R8a868c365f7e4d39"/>
    <p:sldId xmlns:r="http://schemas.openxmlformats.org/officeDocument/2006/relationships" id="260" r:id="R6ca1bea30c524356"/>
    <p:sldId xmlns:r="http://schemas.openxmlformats.org/officeDocument/2006/relationships" id="261" r:id="R6e36f67ee5654e39"/>
    <p:sldId xmlns:r="http://schemas.openxmlformats.org/officeDocument/2006/relationships" id="262" r:id="R55bd4bc95bb64189"/>
    <p:sldId xmlns:r="http://schemas.openxmlformats.org/officeDocument/2006/relationships" id="263" r:id="R2cab8323468042da"/>
    <p:sldId xmlns:r="http://schemas.openxmlformats.org/officeDocument/2006/relationships" id="264" r:id="Rb0f34bfca4a149af"/>
    <p:sldId xmlns:r="http://schemas.openxmlformats.org/officeDocument/2006/relationships" id="265" r:id="R428415cfd2144b05"/>
    <p:sldId xmlns:r="http://schemas.openxmlformats.org/officeDocument/2006/relationships" id="266" r:id="Ra6df90d7e2d14faf"/>
    <p:sldId xmlns:r="http://schemas.openxmlformats.org/officeDocument/2006/relationships" id="267" r:id="Rcb28119559e340a3"/>
    <p:sldId xmlns:r="http://schemas.openxmlformats.org/officeDocument/2006/relationships" id="268" r:id="R5a6f3a9e61d944a8"/>
    <p:sldId xmlns:r="http://schemas.openxmlformats.org/officeDocument/2006/relationships" id="269" r:id="Rc7772bb0768c43e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56d3c91bc0a480c" /><Relationship Type="http://schemas.openxmlformats.org/officeDocument/2006/relationships/slideMaster" Target="/ppt/slideMasters/slideMaster1.xml" Id="R093c40a7e4ea4ac3" /><Relationship Type="http://schemas.openxmlformats.org/officeDocument/2006/relationships/notesMaster" Target="/ppt/notesMasters/notesMaster1.xml" Id="R8a8f653f1467494d" /><Relationship Type="http://schemas.openxmlformats.org/officeDocument/2006/relationships/presProps" Target="/ppt/presProps.xml" Id="Rd0fb6cfdaf55444e" /><Relationship Type="http://schemas.openxmlformats.org/officeDocument/2006/relationships/tableStyles" Target="/ppt/tableStyles.xml" Id="R1838ed0ad0d34a20" /><Relationship Type="http://schemas.openxmlformats.org/officeDocument/2006/relationships/slide" Target="/ppt/slides/slide1.xml" Id="R5a807eb6a27a4768" /><Relationship Type="http://schemas.openxmlformats.org/officeDocument/2006/relationships/slide" Target="/ppt/slides/slide2.xml" Id="R399892395b1f46d7" /><Relationship Type="http://schemas.openxmlformats.org/officeDocument/2006/relationships/slide" Target="/ppt/slides/slide3.xml" Id="R9c66f11bb46345f3" /><Relationship Type="http://schemas.openxmlformats.org/officeDocument/2006/relationships/slide" Target="/ppt/slides/slide4.xml" Id="R8a868c365f7e4d39" /><Relationship Type="http://schemas.openxmlformats.org/officeDocument/2006/relationships/slide" Target="/ppt/slides/slide5.xml" Id="R6ca1bea30c524356" /><Relationship Type="http://schemas.openxmlformats.org/officeDocument/2006/relationships/slide" Target="/ppt/slides/slide6.xml" Id="R6e36f67ee5654e39" /><Relationship Type="http://schemas.openxmlformats.org/officeDocument/2006/relationships/slide" Target="/ppt/slides/slide7.xml" Id="R55bd4bc95bb64189" /><Relationship Type="http://schemas.openxmlformats.org/officeDocument/2006/relationships/slide" Target="/ppt/slides/slide8.xml" Id="R2cab8323468042da" /><Relationship Type="http://schemas.openxmlformats.org/officeDocument/2006/relationships/slide" Target="/ppt/slides/slide9.xml" Id="Rb0f34bfca4a149af" /><Relationship Type="http://schemas.openxmlformats.org/officeDocument/2006/relationships/slide" Target="/ppt/slides/slide10.xml" Id="R428415cfd2144b05" /><Relationship Type="http://schemas.openxmlformats.org/officeDocument/2006/relationships/slide" Target="/ppt/slides/slide11.xml" Id="Ra6df90d7e2d14faf" /><Relationship Type="http://schemas.openxmlformats.org/officeDocument/2006/relationships/slide" Target="/ppt/slides/slide12.xml" Id="Rcb28119559e340a3" /><Relationship Type="http://schemas.openxmlformats.org/officeDocument/2006/relationships/slide" Target="/ppt/slides/slide13.xml" Id="R5a6f3a9e61d944a8" /><Relationship Type="http://schemas.openxmlformats.org/officeDocument/2006/relationships/slide" Target="/ppt/slides/slide14.xml" Id="Rc7772bb0768c43e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c16d6bb81c84c9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3c957faee7d4228" /><Relationship Type="http://schemas.openxmlformats.org/officeDocument/2006/relationships/notesMaster" Target="/ppt/notesMasters/notesMaster1.xml" Id="Ra908cb0cb51542f3" /></Relationships>
</file>

<file path=ppt/notesSlides/_rels/notesSlide2.xml.rels>&#65279;<?xml version="1.0" encoding="utf-8"?><Relationships xmlns="http://schemas.openxmlformats.org/package/2006/relationships"><Relationship Type="http://schemas.openxmlformats.org/officeDocument/2006/relationships/slide" Target="/ppt/slides/slide2.xml" Id="R35a1dca26b624426" /><Relationship Type="http://schemas.openxmlformats.org/officeDocument/2006/relationships/notesMaster" Target="/ppt/notesMasters/notesMaster1.xml" Id="R7439a3d59e1146c6" /></Relationships>
</file>

<file path=ppt/notesSlides/_rels/notesSlide3.xml.rels>&#65279;<?xml version="1.0" encoding="utf-8"?><Relationships xmlns="http://schemas.openxmlformats.org/package/2006/relationships"><Relationship Type="http://schemas.openxmlformats.org/officeDocument/2006/relationships/slide" Target="/ppt/slides/slide3.xml" Id="R9a0f53a32b2f46ac" /><Relationship Type="http://schemas.openxmlformats.org/officeDocument/2006/relationships/notesMaster" Target="/ppt/notesMasters/notesMaster1.xml" Id="R5ba4f855d12e4a5b" /></Relationships>
</file>

<file path=ppt/notesSlides/_rels/notesSlide4.xml.rels>&#65279;<?xml version="1.0" encoding="utf-8"?><Relationships xmlns="http://schemas.openxmlformats.org/package/2006/relationships"><Relationship Type="http://schemas.openxmlformats.org/officeDocument/2006/relationships/slide" Target="/ppt/slides/slide4.xml" Id="Re1f9ca71bf484911" /><Relationship Type="http://schemas.openxmlformats.org/officeDocument/2006/relationships/notesMaster" Target="/ppt/notesMasters/notesMaster1.xml" Id="R8fccdd52f3d844db" /></Relationships>
</file>

<file path=ppt/notesSlides/_rels/notesSlide5.xml.rels>&#65279;<?xml version="1.0" encoding="utf-8"?><Relationships xmlns="http://schemas.openxmlformats.org/package/2006/relationships"><Relationship Type="http://schemas.openxmlformats.org/officeDocument/2006/relationships/slide" Target="/ppt/slides/slide5.xml" Id="Rf3d2e146edc545b9" /><Relationship Type="http://schemas.openxmlformats.org/officeDocument/2006/relationships/notesMaster" Target="/ppt/notesMasters/notesMaster1.xml" Id="Rb4426efa1ba84bad" /></Relationships>
</file>

<file path=ppt/notesSlides/_rels/notesSlide6.xml.rels>&#65279;<?xml version="1.0" encoding="utf-8"?><Relationships xmlns="http://schemas.openxmlformats.org/package/2006/relationships"><Relationship Type="http://schemas.openxmlformats.org/officeDocument/2006/relationships/slide" Target="/ppt/slides/slide6.xml" Id="Rfa61b4b14ec04ba0" /><Relationship Type="http://schemas.openxmlformats.org/officeDocument/2006/relationships/notesMaster" Target="/ppt/notesMasters/notesMaster1.xml" Id="R85be36bcb6af41c2" /></Relationships>
</file>

<file path=ppt/notesSlides/_rels/notesSlide7.xml.rels>&#65279;<?xml version="1.0" encoding="utf-8"?><Relationships xmlns="http://schemas.openxmlformats.org/package/2006/relationships"><Relationship Type="http://schemas.openxmlformats.org/officeDocument/2006/relationships/slide" Target="/ppt/slides/slide7.xml" Id="Re978b57c6bfd4a76" /><Relationship Type="http://schemas.openxmlformats.org/officeDocument/2006/relationships/notesMaster" Target="/ppt/notesMasters/notesMaster1.xml" Id="Rabf39cd41076460f" /></Relationships>
</file>

<file path=ppt/notesSlides/_rels/notesSlide8.xml.rels>&#65279;<?xml version="1.0" encoding="utf-8"?><Relationships xmlns="http://schemas.openxmlformats.org/package/2006/relationships"><Relationship Type="http://schemas.openxmlformats.org/officeDocument/2006/relationships/slide" Target="/ppt/slides/slide8.xml" Id="Re22a88d9297440d3" /><Relationship Type="http://schemas.openxmlformats.org/officeDocument/2006/relationships/notesMaster" Target="/ppt/notesMasters/notesMaster1.xml" Id="Rfee7b399ec7f4354" /></Relationships>
</file>

<file path=ppt/notesSlides/_rels/notesSlide9.xml.rels>&#65279;<?xml version="1.0" encoding="utf-8"?><Relationships xmlns="http://schemas.openxmlformats.org/package/2006/relationships"><Relationship Type="http://schemas.openxmlformats.org/officeDocument/2006/relationships/slide" Target="/ppt/slides/slide9.xml" Id="R5e4261bf96ba40cb" /><Relationship Type="http://schemas.openxmlformats.org/officeDocument/2006/relationships/notesMaster" Target="/ppt/notesMasters/notesMaster1.xml" Id="R617c899911ad46d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0bd441063b14eec" /><Relationship Type="http://schemas.openxmlformats.org/officeDocument/2006/relationships/notesMaster" Target="/ppt/notesMasters/notesMaster1.xml" Id="Rfcaa9d8284ff41a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0918c5aa8e04cb2" /><Relationship Type="http://schemas.openxmlformats.org/officeDocument/2006/relationships/notesMaster" Target="/ppt/notesMasters/notesMaster1.xml" Id="Rb94b9cfac0a74ec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d7f09a676dc419b" /><Relationship Type="http://schemas.openxmlformats.org/officeDocument/2006/relationships/notesMaster" Target="/ppt/notesMasters/notesMaster1.xml" Id="Rb185c0ff10c947a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ee6993a3d114d3f" /><Relationship Type="http://schemas.openxmlformats.org/officeDocument/2006/relationships/notesMaster" Target="/ppt/notesMasters/notesMaster1.xml" Id="R1b7e93d49bc1446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49804ebd02248f4" /><Relationship Type="http://schemas.openxmlformats.org/officeDocument/2006/relationships/notesMaster" Target="/ppt/notesMasters/notesMaster1.xml" Id="R43441aa64c5142b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reworked, debranded edition of the school training. It is a facilitated professional-learning resource, not a substitute for a school safeguarding policy. Before use, complete the local pathway worksheet at the end. The content and evidence were reviewed as of 8 October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opening: “What can make it harder for a young person to ask an adult for help online?” Participants should not be invited to recount personal experiences. Remind the group that a disclosure must be handled through the school’s established process.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“manosphere” only as a broad, contested label for online communities and content focused on men and masculinity, some of which promotes misogynistic claims. Do not treat membership, exposure, gender or political disagreement as proof of risk. Ask what behavior is observable and who may be affected.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Facilitator point: Do not reproduce the old slide’s fixed emoji-to-meaning glossary as a list of warning signs. If local examples are used, date them, cite the source and explain that context matters. Use a fictional example and ask what would be fair to clarify before an adult responds.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5 minutes in pairs, then debrief. Useful prompts: what is directly reported, what has changed in school, whether anyone is at immediate risk, what support the student wants, and which local role should receive the concern. Avoid making a student responsible for confronting the group or investigating peers.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example words, not a script. Adapt them to the student’s age, language and context. Avoid leading questions, blame, promises of confidentiality or asking the student to repeat the story to multiple staff members. Follow local procedures for record keeping, immediate danger and referral.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UNICEF Innocenti, Skills for an AI World (September 2026). The sample is 97 children aged 9–17 in DRC, Egypt, Mozambique, Senegal and Rwanda; it should not be generalized as a representative global survey. The report says few children in these consultations reported companion-like interactions, while they valued privacy, critical evaluation, moderation and human relationships.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constructed example. Do not present it as common or typical chatbot behavior. Discussion: the bot claims exclusivity, implies secrecy and may discourage help seeking. A safe adult response reconnects the student to people and local support, checks immediate safety and explains confidentiality limits. Keep the discussion product-neutral; do not ask participants to sign in to a consumer chatbot or share personal information.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Prompt participants to identify the adult who owns the next step in their school and what local policy says about evidence, screenshots, recording and family contact. This slide is practical guidance for the workshop; legal duties vary by jurisdiction and must be checked locally.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KCSIE 2026 applies to schools and colleges in England, came into force on 1 September 2026, and directs staff to read Part One and follow school safeguarding procedures. DfE’s 26 September announcement describes a plan/package under development, not a published international standard. Confirm the status of its practical guidance before presenting.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Department for Education Science Advisory Council published eight evidence-informed policy principles for fast-changing technology on 24 September 2026. The material is England-specific, but the general methodological reminder is useful: keep claims proportionate, describe uncertainty, and set a review cycle when technology changes faster than the evidence base.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slide is intentionally editable. A safeguarding lead should confirm every local entry before the session. Do not publish a completed version with private staff contact details or emergency numbers unless the school has approved that distribution.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reuse, follow source updates and check applicability. UK guidance and surveys do not set rules for other jurisdictions.</a:t>
            </a:r>
          </a:p>
          <a:p xmlns:a="http://schemas.openxmlformats.org/drawingml/2006/main">
            <a:r>
              <a:t/>
            </a:r>
          </a:p>
          <a:p xmlns:a="http://schemas.openxmlformats.org/drawingml/2006/main">
            <a:r>
              <a:t>UNICEF Innocenti, Skills for an AI World, September 2026: https://www.unicef.org/innocenti/reports/skills-ai-world</a:t>
            </a:r>
          </a:p>
          <a:p xmlns:a="http://schemas.openxmlformats.org/drawingml/2006/main">
            <a:r>
              <a:t>Department for Education, Keeping children safe in education 2026: https://www.gov.uk/government/publications/keeping-children-safe-in-education--2</a:t>
            </a:r>
          </a:p>
          <a:p xmlns:a="http://schemas.openxmlformats.org/drawingml/2006/main">
            <a:r>
              <a:t>Department for Education, Education Secretary unveils plan for schools to tackle misogyny, 26 September 2026: https://www.gov.uk/government/news/education-secretary-unveils-plan-for-schools-to-tackle-misogyny</a:t>
            </a:r>
          </a:p>
          <a:p xmlns:a="http://schemas.openxmlformats.org/drawingml/2006/main">
            <a:r>
              <a:t>Department for Education, Evidence-informed policymaking and fast-changing technology, 24 September 2026: https://www.gov.uk/government/publications/evidence-informed-policymaking-and-fast-changing-technology</a:t>
            </a:r>
          </a:p>
          <a:p xmlns:a="http://schemas.openxmlformats.org/drawingml/2006/main">
            <a:r>
              <a:t>Ofcom, Understanding online communications among children (2026 research; UK, ages 11–17): https://www.ofcom.org.uk/online-safety/protecting-children/online-comms-among-children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by asking participants to name the local safeguarding contact, what they will do if a student shares a concern, and where they can check current evidence. The workshop is designed for adaptation; local safeguarding leadership should review the final version before each delivery.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f4b809c9fc5473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0d9cde9d59e4867" /><Relationship Type="http://schemas.openxmlformats.org/officeDocument/2006/relationships/slideLayout" Target="/ppt/slideLayouts/slideLayout1.xml" Id="Reaf25bff721649d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af25bff721649d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ccfbd107fde454e" /><Relationship Type="http://schemas.openxmlformats.org/officeDocument/2006/relationships/image" Target="/ppt/media/image.png" Id="R11896ea8550a45fa" /><Relationship Type="http://schemas.openxmlformats.org/officeDocument/2006/relationships/image" Target="/ppt/media/image.svg" Id="Rfeae7bff6fb2460b" /><Relationship Type="http://schemas.openxmlformats.org/officeDocument/2006/relationships/notesSlide" Target="/ppt/notesSlides/notesSlide1.xml" Id="Rde8100b221ed40b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3598597bfd749a3" /><Relationship Type="http://schemas.openxmlformats.org/officeDocument/2006/relationships/notesSlide" Target="/ppt/notesSlides/notesSlide2.xml" Id="Rc5fe41f699414f2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dc4692077c84578" /><Relationship Type="http://schemas.openxmlformats.org/officeDocument/2006/relationships/notesSlide" Target="/ppt/notesSlides/notesSlide3.xml" Id="Rebead78d80324a4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c6e4abf046240f5" /><Relationship Type="http://schemas.openxmlformats.org/officeDocument/2006/relationships/notesSlide" Target="/ppt/notesSlides/notesSlide4.xml" Id="R41364a7890e04c3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9563c7667684c08" /><Relationship Type="http://schemas.openxmlformats.org/officeDocument/2006/relationships/notesSlide" Target="/ppt/notesSlides/notesSlide5.xml" Id="Re7fb1b7868a247a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3bb84d9e4ee49d9" /><Relationship Type="http://schemas.openxmlformats.org/officeDocument/2006/relationships/notesSlide" Target="/ppt/notesSlides/notesSlide6.xml" Id="Rf5fe2f17984f402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6bd1e2abe3f4c25" /><Relationship Type="http://schemas.openxmlformats.org/officeDocument/2006/relationships/notesSlide" Target="/ppt/notesSlides/notesSlide7.xml" Id="R913416063485409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09f541249454344" /><Relationship Type="http://schemas.openxmlformats.org/officeDocument/2006/relationships/notesSlide" Target="/ppt/notesSlides/notesSlide8.xml" Id="R0abd605f87c5436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5f60766a0244e5c" /><Relationship Type="http://schemas.openxmlformats.org/officeDocument/2006/relationships/notesSlide" Target="/ppt/notesSlides/notesSlide9.xml" Id="Ra4d7852763b7454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48ec8a92bf8453c" /><Relationship Type="http://schemas.openxmlformats.org/officeDocument/2006/relationships/notesSlide" Target="/ppt/notesSlides/notesSlide10.xml" Id="Rf0d648ae3319497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e48c7ffd25c42cc" /><Relationship Type="http://schemas.openxmlformats.org/officeDocument/2006/relationships/notesSlide" Target="/ppt/notesSlides/notesSlide11.xml" Id="Rfc60ace7fbab474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beae38fc1eb04032" /><Relationship Type="http://schemas.openxmlformats.org/officeDocument/2006/relationships/notesSlide" Target="/ppt/notesSlides/notesSlide12.xml" Id="R735d3420e52e400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98913510cfd44188" /><Relationship Type="http://schemas.openxmlformats.org/officeDocument/2006/relationships/notesSlide" Target="/ppt/notesSlides/notesSlide13.xml" Id="Rf88edc25595d47b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431fc2fbbb94539" /><Relationship Type="http://schemas.openxmlformats.org/officeDocument/2006/relationships/notesSlide" Target="/ppt/notesSlides/notesSlide14.xml" Id="Rb32156a64409473d" /></Relationships>
</file>

<file path=ppt/slides/slide1.xml><?xml version="1.0" encoding="utf-8"?>
<p:sld xmlns:p="http://schemas.openxmlformats.org/presentationml/2006/main">
  <p:cSld>
    <p:bg>
      <p:bgPr>
        <a:solidFill xmlns:a="http://schemas.openxmlformats.org/drawingml/2006/main">
          <a:srgbClr val="0F1331"/>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4010BD7-F3A4-4F70-8659-E33EA93E27F6}"/>
              </a:ext>
            </a:extLst>
          </p:cNvPr>
          <p:cNvSpPr>
            <a:spLocks xmlns:a="http://schemas.openxmlformats.org/drawingml/2006/main" noGrp="1"/>
          </p:cNvSpPr>
          <p:nvPr/>
        </p:nvSpPr>
        <p:spPr>
          <a:xfrm xmlns:a="http://schemas.openxmlformats.org/drawingml/2006/main">
            <a:off x="685800" y="628650"/>
            <a:ext cx="685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125" b="1" i="0">
                <a:solidFill>
                  <a:srgbClr val="84D2E2"/>
                </a:solidFill>
                <a:latin typeface="Arial"/>
                <a:ea typeface="Arial"/>
                <a:cs typeface="Arial"/>
              </a:defRPr>
            </a:pPr>
            <a:r>
              <a:rPr sz="1125" b="1" i="0">
                <a:solidFill>
                  <a:srgbClr val="84D2E2"/>
                </a:solidFill>
                <a:latin typeface="Arial"/>
                <a:ea typeface="Arial"/>
                <a:cs typeface="Arial"/>
              </a:rPr>
              <a:t>MISTER PYLES  /  STAFF LEARNING</a:t>
            </a:r>
          </a:p>
        </p:txBody>
      </p:sp>
      <p:sp>
        <p:nvSpPr>
          <p:cNvPr id="2" name="">
            <a:extLst xmlns:a="http://schemas.openxmlformats.org/drawingml/2006/main">
              <a:ext uri="{FF2B5EF4-FFF2-40B4-BE49-F238E27FC236}">
                <a16:creationId xmlns:a16="http://schemas.microsoft.com/office/drawing/2014/main" id="{3EA44BB1-1E16-4F2D-9B6F-9ED882BD2F69}"/>
              </a:ext>
            </a:extLst>
          </p:cNvPr>
          <p:cNvSpPr>
            <a:spLocks xmlns:a="http://schemas.openxmlformats.org/drawingml/2006/main" noGrp="1"/>
          </p:cNvSpPr>
          <p:nvPr/>
        </p:nvSpPr>
        <p:spPr>
          <a:xfrm xmlns:a="http://schemas.openxmlformats.org/drawingml/2006/main">
            <a:off x="685800" y="1438275"/>
            <a:ext cx="6477000" cy="1638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98000"/>
              </a:lnSpc>
              <a:buNone/>
              <a:defRPr sz="4950" b="1" i="0">
                <a:solidFill>
                  <a:srgbClr val="F7F7F2"/>
                </a:solidFill>
                <a:latin typeface="Arial"/>
                <a:ea typeface="Arial"/>
                <a:cs typeface="Arial"/>
              </a:defRPr>
            </a:pPr>
            <a:r>
              <a:rPr sz="4950" b="1" i="0">
                <a:solidFill>
                  <a:srgbClr val="F7F7F2"/>
                </a:solidFill>
                <a:latin typeface="Arial"/>
                <a:ea typeface="Arial"/>
                <a:cs typeface="Arial"/>
              </a:rPr>
              <a:t>Digital awareness</a:t>
            </a:r>
          </a:p>
          <a:p xmlns:a="http://schemas.openxmlformats.org/drawingml/2006/main">
            <a:pPr algn="l">
              <a:lnSpc>
                <a:spcPct val="98000"/>
              </a:lnSpc>
              <a:buNone/>
              <a:defRPr sz="4950" b="1" i="0">
                <a:solidFill>
                  <a:srgbClr val="F7F7F2"/>
                </a:solidFill>
                <a:latin typeface="Arial"/>
                <a:ea typeface="Arial"/>
                <a:cs typeface="Arial"/>
              </a:defRPr>
            </a:pPr>
            <a:r>
              <a:rPr sz="4950" b="1" i="0">
                <a:solidFill>
                  <a:srgbClr val="F7F7F2"/>
                </a:solidFill>
                <a:latin typeface="Arial"/>
                <a:ea typeface="Arial"/>
                <a:cs typeface="Arial"/>
              </a:rPr>
              <a:t>and safeguarding</a:t>
            </a:r>
          </a:p>
        </p:txBody>
      </p:sp>
      <p:sp>
        <p:nvSpPr>
          <p:cNvPr id="3" name="">
            <a:extLst xmlns:a="http://schemas.openxmlformats.org/drawingml/2006/main">
              <a:ext uri="{FF2B5EF4-FFF2-40B4-BE49-F238E27FC236}">
                <a16:creationId xmlns:a16="http://schemas.microsoft.com/office/drawing/2014/main" id="{14C50DDC-9284-427C-AEA2-872CC798A46E}"/>
              </a:ext>
            </a:extLst>
          </p:cNvPr>
          <p:cNvSpPr>
            <a:spLocks xmlns:a="http://schemas.openxmlformats.org/drawingml/2006/main" noGrp="1"/>
          </p:cNvSpPr>
          <p:nvPr/>
        </p:nvSpPr>
        <p:spPr>
          <a:xfrm xmlns:a="http://schemas.openxmlformats.org/drawingml/2006/main">
            <a:off x="723900" y="3333750"/>
            <a:ext cx="5810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4697"/>
          </a:bodyPr>
          <a:lstStyle xmlns:a="http://schemas.openxmlformats.org/drawingml/2006/main"/>
          <a:p xmlns:a="http://schemas.openxmlformats.org/drawingml/2006/main">
            <a:pPr algn="l">
              <a:lnSpc>
                <a:spcPct val="110000"/>
              </a:lnSpc>
              <a:buNone/>
              <a:defRPr sz="2100" b="0" i="0">
                <a:solidFill>
                  <a:srgbClr val="84D2E2"/>
                </a:solidFill>
                <a:latin typeface="Arial"/>
                <a:ea typeface="Arial"/>
                <a:cs typeface="Arial"/>
              </a:defRPr>
            </a:pPr>
            <a:r>
              <a:rPr sz="2100" b="0" i="0">
                <a:solidFill>
                  <a:srgbClr val="84D2E2"/>
                </a:solidFill>
                <a:latin typeface="Arial"/>
                <a:ea typeface="Arial"/>
                <a:cs typeface="Arial"/>
              </a:rPr>
              <a:t>Online misogyny, coded language and AI companions</a:t>
            </a:r>
          </a:p>
        </p:txBody>
      </p:sp>
      <p:sp>
        <p:nvSpPr>
          <p:cNvPr id="4" name="">
            <a:extLst xmlns:a="http://schemas.openxmlformats.org/drawingml/2006/main">
              <a:ext uri="{FF2B5EF4-FFF2-40B4-BE49-F238E27FC236}">
                <a16:creationId xmlns:a16="http://schemas.microsoft.com/office/drawing/2014/main" id="{DE184B20-5C4B-4D31-992E-3400FE35820D}"/>
              </a:ext>
            </a:extLst>
          </p:cNvPr>
          <p:cNvSpPr>
            <a:spLocks xmlns:a="http://schemas.openxmlformats.org/drawingml/2006/main" noGrp="1"/>
          </p:cNvSpPr>
          <p:nvPr/>
        </p:nvSpPr>
        <p:spPr>
          <a:xfrm xmlns:a="http://schemas.openxmlformats.org/drawingml/2006/main">
            <a:off x="723900" y="4448175"/>
            <a:ext cx="5524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8893"/>
          </a:bodyPr>
          <a:lstStyle xmlns:a="http://schemas.openxmlformats.org/drawingml/2006/main"/>
          <a:p xmlns:a="http://schemas.openxmlformats.org/drawingml/2006/main">
            <a:pPr algn="l">
              <a:lnSpc>
                <a:spcPct val="114000"/>
              </a:lnSpc>
              <a:buNone/>
              <a:defRPr sz="1650" b="0" i="0">
                <a:solidFill>
                  <a:srgbClr val="C2C7D7"/>
                </a:solidFill>
                <a:latin typeface="Arial"/>
                <a:ea typeface="Arial"/>
                <a:cs typeface="Arial"/>
              </a:defRPr>
            </a:pPr>
            <a:r>
              <a:rPr sz="1650" b="0" i="0">
                <a:solidFill>
                  <a:srgbClr val="C2C7D7"/>
                </a:solidFill>
                <a:latin typeface="Arial"/>
                <a:ea typeface="Arial"/>
                <a:cs typeface="Arial"/>
              </a:rPr>
              <a:t>An international core for school staff and safeguarding leads</a:t>
            </a:r>
          </a:p>
        </p:txBody>
      </p:sp>
      <p:sp>
        <p:nvSpPr>
          <p:cNvPr id="5" name="">
            <a:extLst xmlns:a="http://schemas.openxmlformats.org/drawingml/2006/main">
              <a:ext uri="{FF2B5EF4-FFF2-40B4-BE49-F238E27FC236}">
                <a16:creationId xmlns:a16="http://schemas.microsoft.com/office/drawing/2014/main" id="{0515B07F-2C5F-477D-8E72-D30161AFB03F}"/>
              </a:ext>
            </a:extLst>
          </p:cNvPr>
          <p:cNvSpPr>
            <a:spLocks xmlns:a="http://schemas.openxmlformats.org/drawingml/2006/main" noGrp="1"/>
          </p:cNvSpPr>
          <p:nvPr/>
        </p:nvSpPr>
        <p:spPr>
          <a:xfrm xmlns:a="http://schemas.openxmlformats.org/drawingml/2006/main">
            <a:off x="723900" y="5962650"/>
            <a:ext cx="76676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0" i="0">
                <a:solidFill>
                  <a:srgbClr val="C2C7D7"/>
                </a:solidFill>
                <a:latin typeface="Arial"/>
                <a:ea typeface="Arial"/>
                <a:cs typeface="Arial"/>
              </a:defRPr>
            </a:pPr>
            <a:r>
              <a:rPr sz="1050" b="0" i="0">
                <a:solidFill>
                  <a:srgbClr val="C2C7D7"/>
                </a:solidFill>
                <a:latin typeface="Arial"/>
                <a:ea typeface="Arial"/>
                <a:cs typeface="Arial"/>
              </a:rPr>
              <a:t>FACILITATED SESSION  ·  45–60 MINUTES  ·  ADAPT LOCAL PATHWAYS BEFORE DELIVERY</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11896ea8550a45fa">
            <a:extLst>
              <a:ext uri="{96DAC541-7B7A-43D3-8B79-37D633B846F1}">
                <asvg:svgBlip xmlns:asvg="http://schemas.microsoft.com/office/drawing/2016/SVG/main" r:embed="Rfeae7bff6fb2460b"/>
              </a:ext>
            </a:extLst>
          </a:blip>
          <a:stretch xmlns:a="http://schemas.openxmlformats.org/drawingml/2006/main"/>
        </p:blipFill>
        <p:spPr>
          <a:xfrm xmlns:a="http://schemas.openxmlformats.org/drawingml/2006/main">
            <a:off x="7620000" y="1200150"/>
            <a:ext cx="3714750" cy="3714750"/>
          </a:xfrm>
          <a:prstGeom xmlns:a="http://schemas.openxmlformats.org/drawingml/2006/main" prst="rect">
            <a:avLst/>
          </a:prstGeom>
        </p:spPr>
      </p:pic>
    </p:spTree>
    <p:extLst>
      <p:ext uri="{BB962C8B-B14F-4D97-AF65-F5344CB8AC3E}">
        <p14:creationId xmlns:p14="http://schemas.microsoft.com/office/powerpoint/2010/main" val="603361787"/>
      </p:ext>
    </p:extLst>
  </p:cSld>
</p:sld>
</file>

<file path=ppt/slides/slide2.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336ABE24-380E-4338-AFC7-B32458DA3EDC}"/>
              </a:ext>
            </a:extLst>
          </p:cNvPr>
          <p:cNvSpPr>
            <a:spLocks xmlns:a="http://schemas.openxmlformats.org/drawingml/2006/main" noGrp="1"/>
          </p:cNvSpPr>
          <p:nvPr/>
        </p:nvSpPr>
        <p:spPr>
          <a:xfrm xmlns:a="http://schemas.openxmlformats.org/drawingml/2006/main">
            <a:off x="609600" y="4000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1" i="0">
                <a:solidFill>
                  <a:srgbClr val="243569"/>
                </a:solidFill>
                <a:latin typeface="Arial"/>
                <a:ea typeface="Arial"/>
                <a:cs typeface="Arial"/>
              </a:defRPr>
            </a:pPr>
            <a:r>
              <a:rPr sz="1050" b="1" i="0">
                <a:solidFill>
                  <a:srgbClr val="243569"/>
                </a:solidFill>
                <a:latin typeface="Arial"/>
                <a:ea typeface="Arial"/>
                <a:cs typeface="Arial"/>
              </a:rPr>
              <a:t>PURPOSE</a:t>
            </a:r>
          </a:p>
        </p:txBody>
      </p:sp>
      <p:sp>
        <p:nvSpPr>
          <p:cNvPr id="2" name="">
            <a:extLst xmlns:a="http://schemas.openxmlformats.org/drawingml/2006/main">
              <a:ext uri="{FF2B5EF4-FFF2-40B4-BE49-F238E27FC236}">
                <a16:creationId xmlns:a16="http://schemas.microsoft.com/office/drawing/2014/main" id="{55E7DE55-1DF9-435D-BE80-C3554C4352A5}"/>
              </a:ext>
            </a:extLst>
          </p:cNvPr>
          <p:cNvSpPr>
            <a:spLocks xmlns:a="http://schemas.openxmlformats.org/drawingml/2006/main" noGrp="1"/>
          </p:cNvSpPr>
          <p:nvPr/>
        </p:nvSpPr>
        <p:spPr>
          <a:xfrm xmlns:a="http://schemas.openxmlformats.org/drawingml/2006/main">
            <a:off x="609600" y="781050"/>
            <a:ext cx="1095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3675" b="1" i="0">
                <a:solidFill>
                  <a:srgbClr val="0F1331"/>
                </a:solidFill>
                <a:latin typeface="Arial"/>
                <a:ea typeface="Arial"/>
                <a:cs typeface="Arial"/>
              </a:defRPr>
            </a:pPr>
            <a:r>
              <a:rPr sz="3675" b="1" i="0">
                <a:solidFill>
                  <a:srgbClr val="0F1331"/>
                </a:solidFill>
                <a:latin typeface="Arial"/>
                <a:ea typeface="Arial"/>
                <a:cs typeface="Arial"/>
              </a:rPr>
              <a:t>A practical staff conversation</a:t>
            </a:r>
          </a:p>
        </p:txBody>
      </p:sp>
      <p:sp>
        <p:nvSpPr>
          <p:cNvPr id="3" name="">
            <a:extLst xmlns:a="http://schemas.openxmlformats.org/drawingml/2006/main">
              <a:ext uri="{FF2B5EF4-FFF2-40B4-BE49-F238E27FC236}">
                <a16:creationId xmlns:a16="http://schemas.microsoft.com/office/drawing/2014/main" id="{C18756D5-5292-4E71-A0DA-5517BC039482}"/>
              </a:ext>
            </a:extLst>
          </p:cNvPr>
          <p:cNvSpPr>
            <a:spLocks xmlns:a="http://schemas.openxmlformats.org/drawingml/2006/main" noGrp="1"/>
          </p:cNvSpPr>
          <p:nvPr/>
        </p:nvSpPr>
        <p:spPr>
          <a:xfrm xmlns:a="http://schemas.openxmlformats.org/drawingml/2006/main">
            <a:off x="609600" y="1752600"/>
            <a:ext cx="10001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8000"/>
              </a:lnSpc>
              <a:buNone/>
              <a:defRPr sz="1725" b="0" i="0">
                <a:solidFill>
                  <a:srgbClr val="5B6175"/>
                </a:solidFill>
                <a:latin typeface="Arial"/>
                <a:ea typeface="Arial"/>
                <a:cs typeface="Arial"/>
              </a:defRPr>
            </a:pPr>
            <a:r>
              <a:rPr sz="1725" b="0" i="0">
                <a:solidFill>
                  <a:srgbClr val="5B6175"/>
                </a:solidFill>
                <a:latin typeface="Arial"/>
                <a:ea typeface="Arial"/>
                <a:cs typeface="Arial"/>
              </a:rPr>
              <a:t>The aim is a better adult response, not a diagnosis of young people.</a:t>
            </a:r>
          </a:p>
        </p:txBody>
      </p:sp>
      <p:sp>
        <p:nvSpPr>
          <p:cNvPr id="4" name="">
            <a:extLst xmlns:a="http://schemas.openxmlformats.org/drawingml/2006/main">
              <a:ext uri="{FF2B5EF4-FFF2-40B4-BE49-F238E27FC236}">
                <a16:creationId xmlns:a16="http://schemas.microsoft.com/office/drawing/2014/main" id="{2264076E-CFA0-4BE5-B0A6-5196B8D98E6A}"/>
              </a:ext>
            </a:extLst>
          </p:cNvPr>
          <p:cNvSpPr>
            <a:spLocks xmlns:a="http://schemas.openxmlformats.org/drawingml/2006/main" noGrp="1"/>
          </p:cNvSpPr>
          <p:nvPr/>
        </p:nvSpPr>
        <p:spPr>
          <a:xfrm xmlns:a="http://schemas.openxmlformats.org/drawingml/2006/main">
            <a:off x="609600" y="64008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975" b="0" i="0">
                <a:solidFill>
                  <a:srgbClr val="5B6175"/>
                </a:solidFill>
                <a:latin typeface="Arial"/>
                <a:ea typeface="Arial"/>
                <a:cs typeface="Arial"/>
              </a:defRPr>
            </a:pPr>
            <a:r>
              <a:rPr sz="975" b="0" i="0">
                <a:solidFill>
                  <a:srgbClr val="5B6175"/>
                </a:solidFill>
                <a:latin typeface="Arial"/>
                <a:ea typeface="Arial"/>
                <a:cs typeface="Arial"/>
              </a:rPr>
              <a:t>MISTER PYLES  /  DIGITAL AWARENESS</a:t>
            </a:r>
          </a:p>
        </p:txBody>
      </p:sp>
      <p:sp>
        <p:nvSpPr>
          <p:cNvPr id="5" name="">
            <a:extLst xmlns:a="http://schemas.openxmlformats.org/drawingml/2006/main">
              <a:ext uri="{FF2B5EF4-FFF2-40B4-BE49-F238E27FC236}">
                <a16:creationId xmlns:a16="http://schemas.microsoft.com/office/drawing/2014/main" id="{6B39F75A-66E9-4710-AA3B-B2E3679D78E5}"/>
              </a:ext>
            </a:extLst>
          </p:cNvPr>
          <p:cNvSpPr>
            <a:spLocks xmlns:a="http://schemas.openxmlformats.org/drawingml/2006/main" noGrp="1"/>
          </p:cNvSpPr>
          <p:nvPr/>
        </p:nvSpPr>
        <p:spPr>
          <a:xfrm xmlns:a="http://schemas.openxmlformats.org/drawingml/2006/main">
            <a:off x="11125200" y="6400800"/>
            <a:ext cx="457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14000"/>
              </a:lnSpc>
              <a:buNone/>
              <a:defRPr sz="1050" b="0" i="0">
                <a:solidFill>
                  <a:srgbClr val="243569"/>
                </a:solidFill>
                <a:latin typeface="Arial"/>
                <a:ea typeface="Arial"/>
                <a:cs typeface="Arial"/>
              </a:defRPr>
            </a:pPr>
            <a:r>
              <a:rPr sz="1050" b="0" i="0">
                <a:solidFill>
                  <a:srgbClr val="243569"/>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08C8593A-E0DF-4297-A660-3C5743257380}"/>
              </a:ext>
            </a:extLst>
          </p:cNvPr>
          <p:cNvSpPr>
            <a:spLocks xmlns:a="http://schemas.openxmlformats.org/drawingml/2006/main" noGrp="1"/>
          </p:cNvSpPr>
          <p:nvPr/>
        </p:nvSpPr>
        <p:spPr>
          <a:xfrm xmlns:a="http://schemas.openxmlformats.org/drawingml/2006/main">
            <a:off x="609600" y="2800350"/>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2175" b="1" i="0">
                <a:solidFill>
                  <a:srgbClr val="243569"/>
                </a:solidFill>
                <a:latin typeface="Arial"/>
                <a:ea typeface="Arial"/>
                <a:cs typeface="Arial"/>
              </a:defRPr>
            </a:pPr>
            <a:r>
              <a:rPr sz="2175" b="1" i="0">
                <a:solidFill>
                  <a:srgbClr val="243569"/>
                </a:solidFill>
                <a:latin typeface="Arial"/>
                <a:ea typeface="Arial"/>
                <a:cs typeface="Arial"/>
              </a:rPr>
              <a:t>Notice the impact</a:t>
            </a:r>
          </a:p>
        </p:txBody>
      </p:sp>
      <p:sp>
        <p:nvSpPr>
          <p:cNvPr id="7" name="">
            <a:extLst xmlns:a="http://schemas.openxmlformats.org/drawingml/2006/main">
              <a:ext uri="{FF2B5EF4-FFF2-40B4-BE49-F238E27FC236}">
                <a16:creationId xmlns:a16="http://schemas.microsoft.com/office/drawing/2014/main" id="{989A26B0-03B7-4EF7-9780-FFB4E7C7AAD7}"/>
              </a:ext>
            </a:extLst>
          </p:cNvPr>
          <p:cNvSpPr>
            <a:spLocks xmlns:a="http://schemas.openxmlformats.org/drawingml/2006/main" noGrp="1"/>
          </p:cNvSpPr>
          <p:nvPr/>
        </p:nvSpPr>
        <p:spPr>
          <a:xfrm xmlns:a="http://schemas.openxmlformats.org/drawingml/2006/main">
            <a:off x="609600" y="3352800"/>
            <a:ext cx="3190875"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725" b="0" i="0">
                <a:solidFill>
                  <a:srgbClr val="0F1331"/>
                </a:solidFill>
                <a:latin typeface="Arial"/>
                <a:ea typeface="Arial"/>
                <a:cs typeface="Arial"/>
              </a:defRPr>
            </a:pPr>
            <a:r>
              <a:rPr sz="1725" b="0" i="0">
                <a:solidFill>
                  <a:srgbClr val="0F1331"/>
                </a:solidFill>
                <a:latin typeface="Arial"/>
                <a:ea typeface="Arial"/>
                <a:cs typeface="Arial"/>
              </a:rPr>
              <a:t>Recognize how online gender-based hostility can affect belonging, relationships and safety at school.</a:t>
            </a:r>
          </a:p>
        </p:txBody>
      </p:sp>
      <p:sp>
        <p:nvSpPr>
          <p:cNvPr id="8" name="">
            <a:extLst xmlns:a="http://schemas.openxmlformats.org/drawingml/2006/main">
              <a:ext uri="{FF2B5EF4-FFF2-40B4-BE49-F238E27FC236}">
                <a16:creationId xmlns:a16="http://schemas.microsoft.com/office/drawing/2014/main" id="{D010C74B-B568-4C46-8F11-8BA07941CE78}"/>
              </a:ext>
            </a:extLst>
          </p:cNvPr>
          <p:cNvSpPr>
            <a:spLocks xmlns:a="http://schemas.openxmlformats.org/drawingml/2006/main" noGrp="1"/>
          </p:cNvSpPr>
          <p:nvPr/>
        </p:nvSpPr>
        <p:spPr>
          <a:xfrm xmlns:a="http://schemas.openxmlformats.org/drawingml/2006/main">
            <a:off x="4524375" y="2800350"/>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2175" b="1" i="0">
                <a:solidFill>
                  <a:srgbClr val="B157A1"/>
                </a:solidFill>
                <a:latin typeface="Arial"/>
                <a:ea typeface="Arial"/>
                <a:cs typeface="Arial"/>
              </a:defRPr>
            </a:pPr>
            <a:r>
              <a:rPr sz="2175" b="1" i="0">
                <a:solidFill>
                  <a:srgbClr val="B157A1"/>
                </a:solidFill>
                <a:latin typeface="Arial"/>
                <a:ea typeface="Arial"/>
                <a:cs typeface="Arial"/>
              </a:rPr>
              <a:t>Listen with care</a:t>
            </a:r>
          </a:p>
        </p:txBody>
      </p:sp>
      <p:sp>
        <p:nvSpPr>
          <p:cNvPr id="9" name="">
            <a:extLst xmlns:a="http://schemas.openxmlformats.org/drawingml/2006/main">
              <a:ext uri="{FF2B5EF4-FFF2-40B4-BE49-F238E27FC236}">
                <a16:creationId xmlns:a16="http://schemas.microsoft.com/office/drawing/2014/main" id="{4B5FE032-360A-4BDD-BAEE-DAA56961A20E}"/>
              </a:ext>
            </a:extLst>
          </p:cNvPr>
          <p:cNvSpPr>
            <a:spLocks xmlns:a="http://schemas.openxmlformats.org/drawingml/2006/main" noGrp="1"/>
          </p:cNvSpPr>
          <p:nvPr/>
        </p:nvSpPr>
        <p:spPr>
          <a:xfrm xmlns:a="http://schemas.openxmlformats.org/drawingml/2006/main">
            <a:off x="4524375" y="3352800"/>
            <a:ext cx="3190875"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725" b="0" i="0">
                <a:solidFill>
                  <a:srgbClr val="0F1331"/>
                </a:solidFill>
                <a:latin typeface="Arial"/>
                <a:ea typeface="Arial"/>
                <a:cs typeface="Arial"/>
              </a:defRPr>
            </a:pPr>
            <a:r>
              <a:rPr sz="1725" b="0" i="0">
                <a:solidFill>
                  <a:srgbClr val="0F1331"/>
                </a:solidFill>
                <a:latin typeface="Arial"/>
                <a:ea typeface="Arial"/>
                <a:cs typeface="Arial"/>
              </a:rPr>
              <a:t>Use open, non-judgemental questions. Do not ask a student to prove harm or explain a whole online culture.</a:t>
            </a:r>
          </a:p>
        </p:txBody>
      </p:sp>
      <p:sp>
        <p:nvSpPr>
          <p:cNvPr id="10" name="">
            <a:extLst xmlns:a="http://schemas.openxmlformats.org/drawingml/2006/main">
              <a:ext uri="{FF2B5EF4-FFF2-40B4-BE49-F238E27FC236}">
                <a16:creationId xmlns:a16="http://schemas.microsoft.com/office/drawing/2014/main" id="{038374A8-91BB-4756-AFE7-FE633C0282F5}"/>
              </a:ext>
            </a:extLst>
          </p:cNvPr>
          <p:cNvSpPr>
            <a:spLocks xmlns:a="http://schemas.openxmlformats.org/drawingml/2006/main" noGrp="1"/>
          </p:cNvSpPr>
          <p:nvPr/>
        </p:nvSpPr>
        <p:spPr>
          <a:xfrm xmlns:a="http://schemas.openxmlformats.org/drawingml/2006/main">
            <a:off x="8439150" y="2800350"/>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2175" b="1" i="0">
                <a:solidFill>
                  <a:srgbClr val="243569"/>
                </a:solidFill>
                <a:latin typeface="Arial"/>
                <a:ea typeface="Arial"/>
                <a:cs typeface="Arial"/>
              </a:defRPr>
            </a:pPr>
            <a:r>
              <a:rPr sz="2175" b="1" i="0">
                <a:solidFill>
                  <a:srgbClr val="243569"/>
                </a:solidFill>
                <a:latin typeface="Arial"/>
                <a:ea typeface="Arial"/>
                <a:cs typeface="Arial"/>
              </a:rPr>
              <a:t>Connect to support</a:t>
            </a:r>
          </a:p>
        </p:txBody>
      </p:sp>
      <p:sp>
        <p:nvSpPr>
          <p:cNvPr id="11" name="">
            <a:extLst xmlns:a="http://schemas.openxmlformats.org/drawingml/2006/main">
              <a:ext uri="{FF2B5EF4-FFF2-40B4-BE49-F238E27FC236}">
                <a16:creationId xmlns:a16="http://schemas.microsoft.com/office/drawing/2014/main" id="{D5D69FB8-E45C-4C90-B6BD-38C7499EC1FC}"/>
              </a:ext>
            </a:extLst>
          </p:cNvPr>
          <p:cNvSpPr>
            <a:spLocks xmlns:a="http://schemas.openxmlformats.org/drawingml/2006/main" noGrp="1"/>
          </p:cNvSpPr>
          <p:nvPr/>
        </p:nvSpPr>
        <p:spPr>
          <a:xfrm xmlns:a="http://schemas.openxmlformats.org/drawingml/2006/main">
            <a:off x="8439150" y="3352800"/>
            <a:ext cx="31432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725" b="0" i="0">
                <a:solidFill>
                  <a:srgbClr val="0F1331"/>
                </a:solidFill>
                <a:latin typeface="Arial"/>
                <a:ea typeface="Arial"/>
                <a:cs typeface="Arial"/>
              </a:defRPr>
            </a:pPr>
            <a:r>
              <a:rPr sz="1725" b="0" i="0">
                <a:solidFill>
                  <a:srgbClr val="0F1331"/>
                </a:solidFill>
                <a:latin typeface="Arial"/>
                <a:ea typeface="Arial"/>
                <a:cs typeface="Arial"/>
              </a:rPr>
              <a:t>Follow the school’s safeguarding process and make a human support route clear.</a:t>
            </a:r>
          </a:p>
        </p:txBody>
      </p:sp>
      <p:sp>
        <p:nvSpPr>
          <p:cNvPr id="12" name="">
            <a:extLst xmlns:a="http://schemas.openxmlformats.org/drawingml/2006/main">
              <a:ext uri="{FF2B5EF4-FFF2-40B4-BE49-F238E27FC236}">
                <a16:creationId xmlns:a16="http://schemas.microsoft.com/office/drawing/2014/main" id="{CCAC4D6C-F5FB-467A-8699-4AACB2B201F2}"/>
              </a:ext>
            </a:extLst>
          </p:cNvPr>
          <p:cNvSpPr>
            <a:spLocks xmlns:a="http://schemas.openxmlformats.org/drawingml/2006/main" noGrp="1"/>
          </p:cNvSpPr>
          <p:nvPr/>
        </p:nvSpPr>
        <p:spPr>
          <a:xfrm xmlns:a="http://schemas.openxmlformats.org/drawingml/2006/main">
            <a:off x="609600" y="5476875"/>
            <a:ext cx="9906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00" b="0" i="1">
                <a:solidFill>
                  <a:srgbClr val="5B6175"/>
                </a:solidFill>
                <a:latin typeface="Arial"/>
                <a:ea typeface="Arial"/>
                <a:cs typeface="Arial"/>
              </a:defRPr>
            </a:pPr>
            <a:r>
              <a:rPr sz="1500" b="0" i="1">
                <a:solidFill>
                  <a:srgbClr val="5B6175"/>
                </a:solidFill>
                <a:latin typeface="Arial"/>
                <a:ea typeface="Arial"/>
                <a:cs typeface="Arial"/>
              </a:rPr>
              <a:t>Use fictional examples. Participants may pass on any reflection activity.</a:t>
            </a:r>
          </a:p>
        </p:txBody>
      </p:sp>
    </p:spTree>
    <p:extLst>
      <p:ext uri="{BB962C8B-B14F-4D97-AF65-F5344CB8AC3E}">
        <p14:creationId xmlns:p14="http://schemas.microsoft.com/office/powerpoint/2010/main" val="1525763847"/>
      </p:ext>
    </p:extLst>
  </p:cSld>
</p:sld>
</file>

<file path=ppt/slides/slide3.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DD34227-0660-431C-A199-329C840DC0D9}"/>
              </a:ext>
            </a:extLst>
          </p:cNvPr>
          <p:cNvSpPr>
            <a:spLocks xmlns:a="http://schemas.openxmlformats.org/drawingml/2006/main" noGrp="1"/>
          </p:cNvSpPr>
          <p:nvPr/>
        </p:nvSpPr>
        <p:spPr>
          <a:xfrm xmlns:a="http://schemas.openxmlformats.org/drawingml/2006/main">
            <a:off x="609600" y="4000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1" i="0">
                <a:solidFill>
                  <a:srgbClr val="243569"/>
                </a:solidFill>
                <a:latin typeface="Arial"/>
                <a:ea typeface="Arial"/>
                <a:cs typeface="Arial"/>
              </a:defRPr>
            </a:pPr>
            <a:r>
              <a:rPr sz="1050" b="1" i="0">
                <a:solidFill>
                  <a:srgbClr val="243569"/>
                </a:solidFill>
                <a:latin typeface="Arial"/>
                <a:ea typeface="Arial"/>
                <a:cs typeface="Arial"/>
              </a:rPr>
              <a:t>CONTEXT</a:t>
            </a:r>
          </a:p>
        </p:txBody>
      </p:sp>
      <p:sp>
        <p:nvSpPr>
          <p:cNvPr id="2" name="">
            <a:extLst xmlns:a="http://schemas.openxmlformats.org/drawingml/2006/main">
              <a:ext uri="{FF2B5EF4-FFF2-40B4-BE49-F238E27FC236}">
                <a16:creationId xmlns:a16="http://schemas.microsoft.com/office/drawing/2014/main" id="{8E5AE890-A7B1-47B0-953A-7EB497C61D37}"/>
              </a:ext>
            </a:extLst>
          </p:cNvPr>
          <p:cNvSpPr>
            <a:spLocks xmlns:a="http://schemas.openxmlformats.org/drawingml/2006/main" noGrp="1"/>
          </p:cNvSpPr>
          <p:nvPr/>
        </p:nvSpPr>
        <p:spPr>
          <a:xfrm xmlns:a="http://schemas.openxmlformats.org/drawingml/2006/main">
            <a:off x="609600" y="781050"/>
            <a:ext cx="1095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3675" b="1" i="0">
                <a:solidFill>
                  <a:srgbClr val="0F1331"/>
                </a:solidFill>
                <a:latin typeface="Arial"/>
                <a:ea typeface="Arial"/>
                <a:cs typeface="Arial"/>
              </a:defRPr>
            </a:pPr>
            <a:r>
              <a:rPr sz="3675" b="1" i="0">
                <a:solidFill>
                  <a:srgbClr val="0F1331"/>
                </a:solidFill>
                <a:latin typeface="Arial"/>
                <a:ea typeface="Arial"/>
                <a:cs typeface="Arial"/>
              </a:rPr>
              <a:t>Online attitudes can enter school life</a:t>
            </a:r>
          </a:p>
        </p:txBody>
      </p:sp>
      <p:sp>
        <p:nvSpPr>
          <p:cNvPr id="3" name="">
            <a:extLst xmlns:a="http://schemas.openxmlformats.org/drawingml/2006/main">
              <a:ext uri="{FF2B5EF4-FFF2-40B4-BE49-F238E27FC236}">
                <a16:creationId xmlns:a16="http://schemas.microsoft.com/office/drawing/2014/main" id="{285C9C09-F7BB-4137-8D86-C7C0189DBC86}"/>
              </a:ext>
            </a:extLst>
          </p:cNvPr>
          <p:cNvSpPr>
            <a:spLocks xmlns:a="http://schemas.openxmlformats.org/drawingml/2006/main" noGrp="1"/>
          </p:cNvSpPr>
          <p:nvPr/>
        </p:nvSpPr>
        <p:spPr>
          <a:xfrm xmlns:a="http://schemas.openxmlformats.org/drawingml/2006/main">
            <a:off x="609600" y="1752600"/>
            <a:ext cx="10001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8000"/>
              </a:lnSpc>
              <a:buNone/>
              <a:defRPr sz="1725" b="0" i="0">
                <a:solidFill>
                  <a:srgbClr val="5B6175"/>
                </a:solidFill>
                <a:latin typeface="Arial"/>
                <a:ea typeface="Arial"/>
                <a:cs typeface="Arial"/>
              </a:defRPr>
            </a:pPr>
            <a:r>
              <a:rPr sz="1725" b="0" i="0">
                <a:solidFill>
                  <a:srgbClr val="5B6175"/>
                </a:solidFill>
                <a:latin typeface="Arial"/>
                <a:ea typeface="Arial"/>
                <a:cs typeface="Arial"/>
              </a:rPr>
              <a:t>The material matters when it shapes how people treat one another.</a:t>
            </a:r>
          </a:p>
        </p:txBody>
      </p:sp>
      <p:sp>
        <p:nvSpPr>
          <p:cNvPr id="4" name="">
            <a:extLst xmlns:a="http://schemas.openxmlformats.org/drawingml/2006/main">
              <a:ext uri="{FF2B5EF4-FFF2-40B4-BE49-F238E27FC236}">
                <a16:creationId xmlns:a16="http://schemas.microsoft.com/office/drawing/2014/main" id="{F551C4C8-1395-490A-B834-E91511C672A6}"/>
              </a:ext>
            </a:extLst>
          </p:cNvPr>
          <p:cNvSpPr>
            <a:spLocks xmlns:a="http://schemas.openxmlformats.org/drawingml/2006/main" noGrp="1"/>
          </p:cNvSpPr>
          <p:nvPr/>
        </p:nvSpPr>
        <p:spPr>
          <a:xfrm xmlns:a="http://schemas.openxmlformats.org/drawingml/2006/main">
            <a:off x="609600" y="64008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975" b="0" i="0">
                <a:solidFill>
                  <a:srgbClr val="5B6175"/>
                </a:solidFill>
                <a:latin typeface="Arial"/>
                <a:ea typeface="Arial"/>
                <a:cs typeface="Arial"/>
              </a:defRPr>
            </a:pPr>
            <a:r>
              <a:rPr sz="975" b="0" i="0">
                <a:solidFill>
                  <a:srgbClr val="5B6175"/>
                </a:solidFill>
                <a:latin typeface="Arial"/>
                <a:ea typeface="Arial"/>
                <a:cs typeface="Arial"/>
              </a:rPr>
              <a:t>MISTER PYLES  /  DIGITAL AWARENESS</a:t>
            </a:r>
          </a:p>
        </p:txBody>
      </p:sp>
      <p:sp>
        <p:nvSpPr>
          <p:cNvPr id="5" name="">
            <a:extLst xmlns:a="http://schemas.openxmlformats.org/drawingml/2006/main">
              <a:ext uri="{FF2B5EF4-FFF2-40B4-BE49-F238E27FC236}">
                <a16:creationId xmlns:a16="http://schemas.microsoft.com/office/drawing/2014/main" id="{F9364022-23F6-451C-BDB8-5B4B9C69E6CB}"/>
              </a:ext>
            </a:extLst>
          </p:cNvPr>
          <p:cNvSpPr>
            <a:spLocks xmlns:a="http://schemas.openxmlformats.org/drawingml/2006/main" noGrp="1"/>
          </p:cNvSpPr>
          <p:nvPr/>
        </p:nvSpPr>
        <p:spPr>
          <a:xfrm xmlns:a="http://schemas.openxmlformats.org/drawingml/2006/main">
            <a:off x="11125200" y="6400800"/>
            <a:ext cx="457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14000"/>
              </a:lnSpc>
              <a:buNone/>
              <a:defRPr sz="1050" b="0" i="0">
                <a:solidFill>
                  <a:srgbClr val="243569"/>
                </a:solidFill>
                <a:latin typeface="Arial"/>
                <a:ea typeface="Arial"/>
                <a:cs typeface="Arial"/>
              </a:defRPr>
            </a:pPr>
            <a:r>
              <a:rPr sz="1050" b="0" i="0">
                <a:solidFill>
                  <a:srgbClr val="243569"/>
                </a:solidFill>
                <a:latin typeface="Arial"/>
                <a:ea typeface="Arial"/>
                <a:cs typeface="Arial"/>
              </a:rPr>
              <a:t>03</a:t>
            </a:r>
          </a:p>
        </p:txBody>
      </p:sp>
      <p:sp>
        <p:nvSpPr>
          <p:cNvPr id="6" name="">
            <a:extLst xmlns:a="http://schemas.openxmlformats.org/drawingml/2006/main">
              <a:ext uri="{FF2B5EF4-FFF2-40B4-BE49-F238E27FC236}">
                <a16:creationId xmlns:a16="http://schemas.microsoft.com/office/drawing/2014/main" id="{ED1B5270-3F35-4116-95C1-241D5E5C8E1C}"/>
              </a:ext>
            </a:extLst>
          </p:cNvPr>
          <p:cNvSpPr>
            <a:spLocks xmlns:a="http://schemas.openxmlformats.org/drawingml/2006/main" noGrp="1"/>
          </p:cNvSpPr>
          <p:nvPr/>
        </p:nvSpPr>
        <p:spPr>
          <a:xfrm xmlns:a="http://schemas.openxmlformats.org/drawingml/2006/main">
            <a:off x="609600" y="2762250"/>
            <a:ext cx="4762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2100" b="1" i="0">
                <a:solidFill>
                  <a:srgbClr val="243569"/>
                </a:solidFill>
                <a:latin typeface="Arial"/>
                <a:ea typeface="Arial"/>
                <a:cs typeface="Arial"/>
              </a:defRPr>
            </a:pPr>
            <a:r>
              <a:rPr sz="2100" b="1" i="0">
                <a:solidFill>
                  <a:srgbClr val="243569"/>
                </a:solidFill>
                <a:latin typeface="Arial"/>
                <a:ea typeface="Arial"/>
                <a:cs typeface="Arial"/>
              </a:rPr>
              <a:t>Online environments</a:t>
            </a:r>
          </a:p>
        </p:txBody>
      </p:sp>
      <p:sp>
        <p:nvSpPr>
          <p:cNvPr id="7" name="">
            <a:extLst xmlns:a="http://schemas.openxmlformats.org/drawingml/2006/main">
              <a:ext uri="{FF2B5EF4-FFF2-40B4-BE49-F238E27FC236}">
                <a16:creationId xmlns:a16="http://schemas.microsoft.com/office/drawing/2014/main" id="{699D286B-CF79-4FBA-BE16-7CCEFF529C25}"/>
              </a:ext>
            </a:extLst>
          </p:cNvPr>
          <p:cNvSpPr>
            <a:spLocks xmlns:a="http://schemas.openxmlformats.org/drawingml/2006/main" noGrp="1"/>
          </p:cNvSpPr>
          <p:nvPr/>
        </p:nvSpPr>
        <p:spPr>
          <a:xfrm xmlns:a="http://schemas.openxmlformats.org/drawingml/2006/main">
            <a:off x="609600" y="3286125"/>
            <a:ext cx="476250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20000"/>
              </a:lnSpc>
              <a:buNone/>
              <a:defRPr sz="1800" b="0" i="0">
                <a:solidFill>
                  <a:srgbClr val="0F1331"/>
                </a:solidFill>
                <a:latin typeface="Arial"/>
                <a:ea typeface="Arial"/>
                <a:cs typeface="Arial"/>
              </a:defRPr>
            </a:pPr>
            <a:r>
              <a:rPr sz="1800" b="0" i="0">
                <a:solidFill>
                  <a:srgbClr val="0F1331"/>
                </a:solidFill>
                <a:latin typeface="Arial"/>
                <a:ea typeface="Arial"/>
                <a:cs typeface="Arial"/>
              </a:rPr>
              <a:t>Some online spaces reward grievance, rigid gender roles, humiliation or hostility toward women and girls. Terms and communities change across platforms and languages.</a:t>
            </a:r>
          </a:p>
        </p:txBody>
      </p:sp>
      <p:sp>
        <p:nvSpPr>
          <p:cNvPr id="8" name="">
            <a:extLst xmlns:a="http://schemas.openxmlformats.org/drawingml/2006/main">
              <a:ext uri="{FF2B5EF4-FFF2-40B4-BE49-F238E27FC236}">
                <a16:creationId xmlns:a16="http://schemas.microsoft.com/office/drawing/2014/main" id="{4AA73568-C7F2-475D-B765-99061C8B94AC}"/>
              </a:ext>
            </a:extLst>
          </p:cNvPr>
          <p:cNvSpPr>
            <a:spLocks xmlns:a="http://schemas.openxmlformats.org/drawingml/2006/main" noGrp="1"/>
          </p:cNvSpPr>
          <p:nvPr/>
        </p:nvSpPr>
        <p:spPr>
          <a:xfrm xmlns:a="http://schemas.openxmlformats.org/drawingml/2006/main">
            <a:off x="6286500" y="2762250"/>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2100" b="1" i="0">
                <a:solidFill>
                  <a:srgbClr val="B157A1"/>
                </a:solidFill>
                <a:latin typeface="Arial"/>
                <a:ea typeface="Arial"/>
                <a:cs typeface="Arial"/>
              </a:defRPr>
            </a:pPr>
            <a:r>
              <a:rPr sz="2100" b="1" i="0">
                <a:solidFill>
                  <a:srgbClr val="B157A1"/>
                </a:solidFill>
                <a:latin typeface="Arial"/>
                <a:ea typeface="Arial"/>
                <a:cs typeface="Arial"/>
              </a:rPr>
              <a:t>School experiences</a:t>
            </a:r>
          </a:p>
        </p:txBody>
      </p:sp>
      <p:sp>
        <p:nvSpPr>
          <p:cNvPr id="9" name="">
            <a:extLst xmlns:a="http://schemas.openxmlformats.org/drawingml/2006/main">
              <a:ext uri="{FF2B5EF4-FFF2-40B4-BE49-F238E27FC236}">
                <a16:creationId xmlns:a16="http://schemas.microsoft.com/office/drawing/2014/main" id="{29BED65E-731C-4051-BE01-C21761C6C315}"/>
              </a:ext>
            </a:extLst>
          </p:cNvPr>
          <p:cNvSpPr>
            <a:spLocks xmlns:a="http://schemas.openxmlformats.org/drawingml/2006/main" noGrp="1"/>
          </p:cNvSpPr>
          <p:nvPr/>
        </p:nvSpPr>
        <p:spPr>
          <a:xfrm xmlns:a="http://schemas.openxmlformats.org/drawingml/2006/main">
            <a:off x="6286500" y="3286125"/>
            <a:ext cx="514350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20000"/>
              </a:lnSpc>
              <a:buNone/>
              <a:defRPr sz="1800" b="0" i="0">
                <a:solidFill>
                  <a:srgbClr val="0F1331"/>
                </a:solidFill>
                <a:latin typeface="Arial"/>
                <a:ea typeface="Arial"/>
                <a:cs typeface="Arial"/>
              </a:defRPr>
            </a:pPr>
            <a:r>
              <a:rPr sz="1800" b="0" i="0">
                <a:solidFill>
                  <a:srgbClr val="0F1331"/>
                </a:solidFill>
                <a:latin typeface="Arial"/>
                <a:ea typeface="Arial"/>
                <a:cs typeface="Arial"/>
              </a:rPr>
              <a:t>Students may encounter the ideas through jokes, group chats, creators, gaming, relationship advice or AI-generated media. A single post or phrase does not tell us what a student believes.</a:t>
            </a:r>
          </a:p>
        </p:txBody>
      </p:sp>
      <p:sp>
        <p:nvSpPr>
          <p:cNvPr id="10" name="">
            <a:extLst xmlns:a="http://schemas.openxmlformats.org/drawingml/2006/main">
              <a:ext uri="{FF2B5EF4-FFF2-40B4-BE49-F238E27FC236}">
                <a16:creationId xmlns:a16="http://schemas.microsoft.com/office/drawing/2014/main" id="{64DABCD2-5DD9-4E51-A50B-4A8C8B82D401}"/>
              </a:ext>
            </a:extLst>
          </p:cNvPr>
          <p:cNvSpPr>
            <a:spLocks xmlns:a="http://schemas.openxmlformats.org/drawingml/2006/main" noGrp="1"/>
          </p:cNvSpPr>
          <p:nvPr/>
        </p:nvSpPr>
        <p:spPr>
          <a:xfrm xmlns:a="http://schemas.openxmlformats.org/drawingml/2006/main">
            <a:off x="609600" y="5562600"/>
            <a:ext cx="10477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950" b="1" i="0">
                <a:solidFill>
                  <a:srgbClr val="243569"/>
                </a:solidFill>
                <a:latin typeface="Arial"/>
                <a:ea typeface="Arial"/>
                <a:cs typeface="Arial"/>
              </a:defRPr>
            </a:pPr>
            <a:r>
              <a:rPr sz="1950" b="1" i="0">
                <a:solidFill>
                  <a:srgbClr val="243569"/>
                </a:solidFill>
                <a:latin typeface="Arial"/>
                <a:ea typeface="Arial"/>
                <a:cs typeface="Arial"/>
              </a:rPr>
              <a:t>Keep the focus on behavior, impact and support.</a:t>
            </a:r>
          </a:p>
        </p:txBody>
      </p:sp>
    </p:spTree>
    <p:extLst>
      <p:ext uri="{BB962C8B-B14F-4D97-AF65-F5344CB8AC3E}">
        <p14:creationId xmlns:p14="http://schemas.microsoft.com/office/powerpoint/2010/main" val="1911020560"/>
      </p:ext>
    </p:extLst>
  </p:cSld>
</p:sld>
</file>

<file path=ppt/slides/slide4.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F4E7F04-4FF2-493E-BB03-D0FC7712013F}"/>
              </a:ext>
            </a:extLst>
          </p:cNvPr>
          <p:cNvSpPr>
            <a:spLocks xmlns:a="http://schemas.openxmlformats.org/drawingml/2006/main" noGrp="1"/>
          </p:cNvSpPr>
          <p:nvPr/>
        </p:nvSpPr>
        <p:spPr>
          <a:xfrm xmlns:a="http://schemas.openxmlformats.org/drawingml/2006/main">
            <a:off x="609600" y="4000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1" i="0">
                <a:solidFill>
                  <a:srgbClr val="243569"/>
                </a:solidFill>
                <a:latin typeface="Arial"/>
                <a:ea typeface="Arial"/>
                <a:cs typeface="Arial"/>
              </a:defRPr>
            </a:pPr>
            <a:r>
              <a:rPr sz="1050" b="1" i="0">
                <a:solidFill>
                  <a:srgbClr val="243569"/>
                </a:solidFill>
                <a:latin typeface="Arial"/>
                <a:ea typeface="Arial"/>
                <a:cs typeface="Arial"/>
              </a:rPr>
              <a:t>READING ONLINE SIGNALS</a:t>
            </a:r>
          </a:p>
        </p:txBody>
      </p:sp>
      <p:sp>
        <p:nvSpPr>
          <p:cNvPr id="2" name="">
            <a:extLst xmlns:a="http://schemas.openxmlformats.org/drawingml/2006/main">
              <a:ext uri="{FF2B5EF4-FFF2-40B4-BE49-F238E27FC236}">
                <a16:creationId xmlns:a16="http://schemas.microsoft.com/office/drawing/2014/main" id="{5D0E8036-AFB6-4B71-8AC3-F071BD0D6A41}"/>
              </a:ext>
            </a:extLst>
          </p:cNvPr>
          <p:cNvSpPr>
            <a:spLocks xmlns:a="http://schemas.openxmlformats.org/drawingml/2006/main" noGrp="1"/>
          </p:cNvSpPr>
          <p:nvPr/>
        </p:nvSpPr>
        <p:spPr>
          <a:xfrm xmlns:a="http://schemas.openxmlformats.org/drawingml/2006/main">
            <a:off x="609600" y="781050"/>
            <a:ext cx="1095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3675" b="1" i="0">
                <a:solidFill>
                  <a:srgbClr val="0F1331"/>
                </a:solidFill>
                <a:latin typeface="Arial"/>
                <a:ea typeface="Arial"/>
                <a:cs typeface="Arial"/>
              </a:defRPr>
            </a:pPr>
            <a:r>
              <a:rPr sz="3675" b="1" i="0">
                <a:solidFill>
                  <a:srgbClr val="0F1331"/>
                </a:solidFill>
                <a:latin typeface="Arial"/>
                <a:ea typeface="Arial"/>
                <a:cs typeface="Arial"/>
              </a:rPr>
              <a:t>A signal needs context</a:t>
            </a:r>
          </a:p>
        </p:txBody>
      </p:sp>
      <p:sp>
        <p:nvSpPr>
          <p:cNvPr id="3" name="">
            <a:extLst xmlns:a="http://schemas.openxmlformats.org/drawingml/2006/main">
              <a:ext uri="{FF2B5EF4-FFF2-40B4-BE49-F238E27FC236}">
                <a16:creationId xmlns:a16="http://schemas.microsoft.com/office/drawing/2014/main" id="{F8F8CFF9-F80F-4EAE-AB10-DE2AC85B7C3F}"/>
              </a:ext>
            </a:extLst>
          </p:cNvPr>
          <p:cNvSpPr>
            <a:spLocks xmlns:a="http://schemas.openxmlformats.org/drawingml/2006/main" noGrp="1"/>
          </p:cNvSpPr>
          <p:nvPr/>
        </p:nvSpPr>
        <p:spPr>
          <a:xfrm xmlns:a="http://schemas.openxmlformats.org/drawingml/2006/main">
            <a:off x="609600" y="1752600"/>
            <a:ext cx="10001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8000"/>
              </a:lnSpc>
              <a:buNone/>
              <a:defRPr sz="1725" b="0" i="0">
                <a:solidFill>
                  <a:srgbClr val="5B6175"/>
                </a:solidFill>
                <a:latin typeface="Arial"/>
                <a:ea typeface="Arial"/>
                <a:cs typeface="Arial"/>
              </a:defRPr>
            </a:pPr>
            <a:r>
              <a:rPr sz="1725" b="0" i="0">
                <a:solidFill>
                  <a:srgbClr val="5B6175"/>
                </a:solidFill>
                <a:latin typeface="Arial"/>
                <a:ea typeface="Arial"/>
                <a:cs typeface="Arial"/>
              </a:rPr>
              <a:t>Words, memes, emojis and recommendations can have different meanings in different groups.</a:t>
            </a:r>
          </a:p>
        </p:txBody>
      </p:sp>
      <p:sp>
        <p:nvSpPr>
          <p:cNvPr id="4" name="">
            <a:extLst xmlns:a="http://schemas.openxmlformats.org/drawingml/2006/main">
              <a:ext uri="{FF2B5EF4-FFF2-40B4-BE49-F238E27FC236}">
                <a16:creationId xmlns:a16="http://schemas.microsoft.com/office/drawing/2014/main" id="{4FCB8B33-F3F3-4522-9A3E-36D015EA2FA2}"/>
              </a:ext>
            </a:extLst>
          </p:cNvPr>
          <p:cNvSpPr>
            <a:spLocks xmlns:a="http://schemas.openxmlformats.org/drawingml/2006/main" noGrp="1"/>
          </p:cNvSpPr>
          <p:nvPr/>
        </p:nvSpPr>
        <p:spPr>
          <a:xfrm xmlns:a="http://schemas.openxmlformats.org/drawingml/2006/main">
            <a:off x="609600" y="64008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975" b="0" i="0">
                <a:solidFill>
                  <a:srgbClr val="5B6175"/>
                </a:solidFill>
                <a:latin typeface="Arial"/>
                <a:ea typeface="Arial"/>
                <a:cs typeface="Arial"/>
              </a:defRPr>
            </a:pPr>
            <a:r>
              <a:rPr sz="975" b="0" i="0">
                <a:solidFill>
                  <a:srgbClr val="5B6175"/>
                </a:solidFill>
                <a:latin typeface="Arial"/>
                <a:ea typeface="Arial"/>
                <a:cs typeface="Arial"/>
              </a:rPr>
              <a:t>MISTER PYLES  /  DIGITAL AWARENESS</a:t>
            </a:r>
          </a:p>
        </p:txBody>
      </p:sp>
      <p:sp>
        <p:nvSpPr>
          <p:cNvPr id="5" name="">
            <a:extLst xmlns:a="http://schemas.openxmlformats.org/drawingml/2006/main">
              <a:ext uri="{FF2B5EF4-FFF2-40B4-BE49-F238E27FC236}">
                <a16:creationId xmlns:a16="http://schemas.microsoft.com/office/drawing/2014/main" id="{09802F33-419E-4C44-95F9-70236F047D12}"/>
              </a:ext>
            </a:extLst>
          </p:cNvPr>
          <p:cNvSpPr>
            <a:spLocks xmlns:a="http://schemas.openxmlformats.org/drawingml/2006/main" noGrp="1"/>
          </p:cNvSpPr>
          <p:nvPr/>
        </p:nvSpPr>
        <p:spPr>
          <a:xfrm xmlns:a="http://schemas.openxmlformats.org/drawingml/2006/main">
            <a:off x="11125200" y="6400800"/>
            <a:ext cx="457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14000"/>
              </a:lnSpc>
              <a:buNone/>
              <a:defRPr sz="1050" b="0" i="0">
                <a:solidFill>
                  <a:srgbClr val="243569"/>
                </a:solidFill>
                <a:latin typeface="Arial"/>
                <a:ea typeface="Arial"/>
                <a:cs typeface="Arial"/>
              </a:defRPr>
            </a:pPr>
            <a:r>
              <a:rPr sz="1050" b="0" i="0">
                <a:solidFill>
                  <a:srgbClr val="243569"/>
                </a:solidFill>
                <a:latin typeface="Arial"/>
                <a:ea typeface="Arial"/>
                <a:cs typeface="Arial"/>
              </a:rPr>
              <a:t>04</a:t>
            </a:r>
          </a:p>
        </p:txBody>
      </p:sp>
      <p:sp>
        <p:nvSpPr>
          <p:cNvPr id="6" name="">
            <a:extLst xmlns:a="http://schemas.openxmlformats.org/drawingml/2006/main">
              <a:ext uri="{FF2B5EF4-FFF2-40B4-BE49-F238E27FC236}">
                <a16:creationId xmlns:a16="http://schemas.microsoft.com/office/drawing/2014/main" id="{ADC5D0A0-929D-49BF-9C66-9CD7863222AB}"/>
              </a:ext>
            </a:extLst>
          </p:cNvPr>
          <p:cNvSpPr>
            <a:spLocks xmlns:a="http://schemas.openxmlformats.org/drawingml/2006/main" noGrp="1"/>
          </p:cNvSpPr>
          <p:nvPr/>
        </p:nvSpPr>
        <p:spPr>
          <a:xfrm xmlns:a="http://schemas.openxmlformats.org/drawingml/2006/main">
            <a:off x="609600" y="2781300"/>
            <a:ext cx="4857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2625" b="1" i="0">
                <a:solidFill>
                  <a:srgbClr val="243569"/>
                </a:solidFill>
                <a:latin typeface="Arial"/>
                <a:ea typeface="Arial"/>
                <a:cs typeface="Arial"/>
              </a:defRPr>
            </a:pPr>
            <a:r>
              <a:rPr sz="2625" b="1" i="0">
                <a:solidFill>
                  <a:srgbClr val="243569"/>
                </a:solidFill>
                <a:latin typeface="Arial"/>
                <a:ea typeface="Arial"/>
                <a:cs typeface="Arial"/>
              </a:rPr>
              <a:t>One post is not a profile.</a:t>
            </a:r>
          </a:p>
        </p:txBody>
      </p:sp>
      <p:sp>
        <p:nvSpPr>
          <p:cNvPr id="7" name="">
            <a:extLst xmlns:a="http://schemas.openxmlformats.org/drawingml/2006/main">
              <a:ext uri="{FF2B5EF4-FFF2-40B4-BE49-F238E27FC236}">
                <a16:creationId xmlns:a16="http://schemas.microsoft.com/office/drawing/2014/main" id="{1C3D648D-4212-4C86-B3CA-6D4F1C5995E7}"/>
              </a:ext>
            </a:extLst>
          </p:cNvPr>
          <p:cNvSpPr>
            <a:spLocks xmlns:a="http://schemas.openxmlformats.org/drawingml/2006/main" noGrp="1"/>
          </p:cNvSpPr>
          <p:nvPr/>
        </p:nvSpPr>
        <p:spPr>
          <a:xfrm xmlns:a="http://schemas.openxmlformats.org/drawingml/2006/main">
            <a:off x="609600" y="3476625"/>
            <a:ext cx="46672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22000"/>
              </a:lnSpc>
              <a:buNone/>
              <a:defRPr sz="2025" b="0" i="0">
                <a:solidFill>
                  <a:srgbClr val="0F1331"/>
                </a:solidFill>
                <a:latin typeface="Arial"/>
                <a:ea typeface="Arial"/>
                <a:cs typeface="Arial"/>
              </a:defRPr>
            </a:pPr>
            <a:r>
              <a:rPr sz="2025" b="0" i="0">
                <a:solidFill>
                  <a:srgbClr val="0F1331"/>
                </a:solidFill>
                <a:latin typeface="Arial"/>
                <a:ea typeface="Arial"/>
                <a:cs typeface="Arial"/>
              </a:rPr>
              <a:t>Look for specific behavior, repetition, impact and what the young person says they need.</a:t>
            </a:r>
          </a:p>
        </p:txBody>
      </p:sp>
      <p:sp>
        <p:nvSpPr>
          <p:cNvPr id="8" name="">
            <a:extLst xmlns:a="http://schemas.openxmlformats.org/drawingml/2006/main">
              <a:ext uri="{FF2B5EF4-FFF2-40B4-BE49-F238E27FC236}">
                <a16:creationId xmlns:a16="http://schemas.microsoft.com/office/drawing/2014/main" id="{500E0053-6104-4B92-861A-5571593599A5}"/>
              </a:ext>
            </a:extLst>
          </p:cNvPr>
          <p:cNvSpPr>
            <a:spLocks xmlns:a="http://schemas.openxmlformats.org/drawingml/2006/main" noGrp="1"/>
          </p:cNvSpPr>
          <p:nvPr/>
        </p:nvSpPr>
        <p:spPr>
          <a:xfrm xmlns:a="http://schemas.openxmlformats.org/drawingml/2006/main">
            <a:off x="6286500" y="2781300"/>
            <a:ext cx="4857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2625" b="1" i="0">
                <a:solidFill>
                  <a:srgbClr val="B157A1"/>
                </a:solidFill>
                <a:latin typeface="Arial"/>
                <a:ea typeface="Arial"/>
                <a:cs typeface="Arial"/>
              </a:defRPr>
            </a:pPr>
            <a:r>
              <a:rPr sz="2625" b="1" i="0">
                <a:solidFill>
                  <a:srgbClr val="B157A1"/>
                </a:solidFill>
                <a:latin typeface="Arial"/>
                <a:ea typeface="Arial"/>
                <a:cs typeface="Arial"/>
              </a:rPr>
              <a:t>Ask before concluding.</a:t>
            </a:r>
          </a:p>
        </p:txBody>
      </p:sp>
      <p:sp>
        <p:nvSpPr>
          <p:cNvPr id="9" name="">
            <a:extLst xmlns:a="http://schemas.openxmlformats.org/drawingml/2006/main">
              <a:ext uri="{FF2B5EF4-FFF2-40B4-BE49-F238E27FC236}">
                <a16:creationId xmlns:a16="http://schemas.microsoft.com/office/drawing/2014/main" id="{C218E105-068E-4801-A4D0-CC4047560365}"/>
              </a:ext>
            </a:extLst>
          </p:cNvPr>
          <p:cNvSpPr>
            <a:spLocks xmlns:a="http://schemas.openxmlformats.org/drawingml/2006/main" noGrp="1"/>
          </p:cNvSpPr>
          <p:nvPr/>
        </p:nvSpPr>
        <p:spPr>
          <a:xfrm xmlns:a="http://schemas.openxmlformats.org/drawingml/2006/main">
            <a:off x="6286500" y="3476625"/>
            <a:ext cx="47625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22000"/>
              </a:lnSpc>
              <a:buNone/>
              <a:defRPr sz="2025" b="0" i="0">
                <a:solidFill>
                  <a:srgbClr val="0F1331"/>
                </a:solidFill>
                <a:latin typeface="Arial"/>
                <a:ea typeface="Arial"/>
                <a:cs typeface="Arial"/>
              </a:defRPr>
            </a:pPr>
            <a:r>
              <a:rPr sz="2025" b="0" i="0">
                <a:solidFill>
                  <a:srgbClr val="0F1331"/>
                </a:solidFill>
                <a:latin typeface="Arial"/>
                <a:ea typeface="Arial"/>
                <a:cs typeface="Arial"/>
              </a:rPr>
              <a:t>A term can be irony, quotation, peer language, provocation or a sincere belief. Check meaning privately and respectfully.</a:t>
            </a:r>
          </a:p>
        </p:txBody>
      </p:sp>
      <p:sp>
        <p:nvSpPr>
          <p:cNvPr id="10" name="">
            <a:extLst xmlns:a="http://schemas.openxmlformats.org/drawingml/2006/main">
              <a:ext uri="{FF2B5EF4-FFF2-40B4-BE49-F238E27FC236}">
                <a16:creationId xmlns:a16="http://schemas.microsoft.com/office/drawing/2014/main" id="{ADD72A0C-E7EB-4FC7-88A1-2092E7D5A96B}"/>
              </a:ext>
            </a:extLst>
          </p:cNvPr>
          <p:cNvSpPr>
            <a:spLocks xmlns:a="http://schemas.openxmlformats.org/drawingml/2006/main" noGrp="1"/>
          </p:cNvSpPr>
          <p:nvPr/>
        </p:nvSpPr>
        <p:spPr>
          <a:xfrm xmlns:a="http://schemas.openxmlformats.org/drawingml/2006/main">
            <a:off x="609600" y="5438775"/>
            <a:ext cx="1047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75" b="0" i="1">
                <a:solidFill>
                  <a:srgbClr val="5B6175"/>
                </a:solidFill>
                <a:latin typeface="Arial"/>
                <a:ea typeface="Arial"/>
                <a:cs typeface="Arial"/>
              </a:defRPr>
            </a:pPr>
            <a:r>
              <a:rPr sz="1575" b="0" i="1">
                <a:solidFill>
                  <a:srgbClr val="5B6175"/>
                </a:solidFill>
                <a:latin typeface="Arial"/>
                <a:ea typeface="Arial"/>
                <a:cs typeface="Arial"/>
              </a:rPr>
              <a:t>Do not infer intent or risk from identity, an isolated symbol, or a trend list.</a:t>
            </a:r>
          </a:p>
        </p:txBody>
      </p:sp>
    </p:spTree>
    <p:extLst>
      <p:ext uri="{BB962C8B-B14F-4D97-AF65-F5344CB8AC3E}">
        <p14:creationId xmlns:p14="http://schemas.microsoft.com/office/powerpoint/2010/main" val="1144720349"/>
      </p:ext>
    </p:extLst>
  </p:cSld>
</p:sld>
</file>

<file path=ppt/slides/slide5.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7C431852-0D8A-41B5-A2FC-0B7232E7F431}"/>
              </a:ext>
            </a:extLst>
          </p:cNvPr>
          <p:cNvSpPr>
            <a:spLocks xmlns:a="http://schemas.openxmlformats.org/drawingml/2006/main" noGrp="1"/>
          </p:cNvSpPr>
          <p:nvPr/>
        </p:nvSpPr>
        <p:spPr>
          <a:xfrm xmlns:a="http://schemas.openxmlformats.org/drawingml/2006/main">
            <a:off x="609600" y="4000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1" i="0">
                <a:solidFill>
                  <a:srgbClr val="243569"/>
                </a:solidFill>
                <a:latin typeface="Arial"/>
                <a:ea typeface="Arial"/>
                <a:cs typeface="Arial"/>
              </a:defRPr>
            </a:pPr>
            <a:r>
              <a:rPr sz="1050" b="1" i="0">
                <a:solidFill>
                  <a:srgbClr val="243569"/>
                </a:solidFill>
                <a:latin typeface="Arial"/>
                <a:ea typeface="Arial"/>
                <a:cs typeface="Arial"/>
              </a:rPr>
              <a:t>PRACTICE 1</a:t>
            </a:r>
          </a:p>
        </p:txBody>
      </p:sp>
      <p:sp>
        <p:nvSpPr>
          <p:cNvPr id="2" name="">
            <a:extLst xmlns:a="http://schemas.openxmlformats.org/drawingml/2006/main">
              <a:ext uri="{FF2B5EF4-FFF2-40B4-BE49-F238E27FC236}">
                <a16:creationId xmlns:a16="http://schemas.microsoft.com/office/drawing/2014/main" id="{FDF36244-1B28-4873-9B94-ED66203FC813}"/>
              </a:ext>
            </a:extLst>
          </p:cNvPr>
          <p:cNvSpPr>
            <a:spLocks xmlns:a="http://schemas.openxmlformats.org/drawingml/2006/main" noGrp="1"/>
          </p:cNvSpPr>
          <p:nvPr/>
        </p:nvSpPr>
        <p:spPr>
          <a:xfrm xmlns:a="http://schemas.openxmlformats.org/drawingml/2006/main">
            <a:off x="609600" y="781050"/>
            <a:ext cx="1095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3675" b="1" i="0">
                <a:solidFill>
                  <a:srgbClr val="0F1331"/>
                </a:solidFill>
                <a:latin typeface="Arial"/>
                <a:ea typeface="Arial"/>
                <a:cs typeface="Arial"/>
              </a:defRPr>
            </a:pPr>
            <a:r>
              <a:rPr sz="3675" b="1" i="0">
                <a:solidFill>
                  <a:srgbClr val="0F1331"/>
                </a:solidFill>
                <a:latin typeface="Arial"/>
                <a:ea typeface="Arial"/>
                <a:cs typeface="Arial"/>
              </a:rPr>
              <a:t>A group chat reaches the classroom</a:t>
            </a:r>
          </a:p>
        </p:txBody>
      </p:sp>
      <p:sp>
        <p:nvSpPr>
          <p:cNvPr id="3" name="">
            <a:extLst xmlns:a="http://schemas.openxmlformats.org/drawingml/2006/main">
              <a:ext uri="{FF2B5EF4-FFF2-40B4-BE49-F238E27FC236}">
                <a16:creationId xmlns:a16="http://schemas.microsoft.com/office/drawing/2014/main" id="{AF0EA06C-0B6C-4E5B-85EC-524FC1E91080}"/>
              </a:ext>
            </a:extLst>
          </p:cNvPr>
          <p:cNvSpPr>
            <a:spLocks xmlns:a="http://schemas.openxmlformats.org/drawingml/2006/main" noGrp="1"/>
          </p:cNvSpPr>
          <p:nvPr/>
        </p:nvSpPr>
        <p:spPr>
          <a:xfrm xmlns:a="http://schemas.openxmlformats.org/drawingml/2006/main">
            <a:off x="609600" y="1752600"/>
            <a:ext cx="10001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8000"/>
              </a:lnSpc>
              <a:buNone/>
              <a:defRPr sz="1725" b="0" i="0">
                <a:solidFill>
                  <a:srgbClr val="5B6175"/>
                </a:solidFill>
                <a:latin typeface="Arial"/>
                <a:ea typeface="Arial"/>
                <a:cs typeface="Arial"/>
              </a:defRPr>
            </a:pPr>
            <a:r>
              <a:rPr sz="1725" b="0" i="0">
                <a:solidFill>
                  <a:srgbClr val="5B6175"/>
                </a:solidFill>
                <a:latin typeface="Arial"/>
                <a:ea typeface="Arial"/>
                <a:cs typeface="Arial"/>
              </a:rPr>
              <a:t>Fictional scenario. No real student or school is represented.</a:t>
            </a:r>
          </a:p>
        </p:txBody>
      </p:sp>
      <p:sp>
        <p:nvSpPr>
          <p:cNvPr id="4" name="">
            <a:extLst xmlns:a="http://schemas.openxmlformats.org/drawingml/2006/main">
              <a:ext uri="{FF2B5EF4-FFF2-40B4-BE49-F238E27FC236}">
                <a16:creationId xmlns:a16="http://schemas.microsoft.com/office/drawing/2014/main" id="{CCC7FA0B-B819-4CE7-B0A8-61BCFF3032F9}"/>
              </a:ext>
            </a:extLst>
          </p:cNvPr>
          <p:cNvSpPr>
            <a:spLocks xmlns:a="http://schemas.openxmlformats.org/drawingml/2006/main" noGrp="1"/>
          </p:cNvSpPr>
          <p:nvPr/>
        </p:nvSpPr>
        <p:spPr>
          <a:xfrm xmlns:a="http://schemas.openxmlformats.org/drawingml/2006/main">
            <a:off x="609600" y="64008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975" b="0" i="0">
                <a:solidFill>
                  <a:srgbClr val="5B6175"/>
                </a:solidFill>
                <a:latin typeface="Arial"/>
                <a:ea typeface="Arial"/>
                <a:cs typeface="Arial"/>
              </a:defRPr>
            </a:pPr>
            <a:r>
              <a:rPr sz="975" b="0" i="0">
                <a:solidFill>
                  <a:srgbClr val="5B6175"/>
                </a:solidFill>
                <a:latin typeface="Arial"/>
                <a:ea typeface="Arial"/>
                <a:cs typeface="Arial"/>
              </a:rPr>
              <a:t>MISTER PYLES  /  DIGITAL AWARENESS</a:t>
            </a:r>
          </a:p>
        </p:txBody>
      </p:sp>
      <p:sp>
        <p:nvSpPr>
          <p:cNvPr id="5" name="">
            <a:extLst xmlns:a="http://schemas.openxmlformats.org/drawingml/2006/main">
              <a:ext uri="{FF2B5EF4-FFF2-40B4-BE49-F238E27FC236}">
                <a16:creationId xmlns:a16="http://schemas.microsoft.com/office/drawing/2014/main" id="{6C5E45E4-D005-46C3-A71E-6613A9CB98FA}"/>
              </a:ext>
            </a:extLst>
          </p:cNvPr>
          <p:cNvSpPr>
            <a:spLocks xmlns:a="http://schemas.openxmlformats.org/drawingml/2006/main" noGrp="1"/>
          </p:cNvSpPr>
          <p:nvPr/>
        </p:nvSpPr>
        <p:spPr>
          <a:xfrm xmlns:a="http://schemas.openxmlformats.org/drawingml/2006/main">
            <a:off x="11125200" y="6400800"/>
            <a:ext cx="457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14000"/>
              </a:lnSpc>
              <a:buNone/>
              <a:defRPr sz="1050" b="0" i="0">
                <a:solidFill>
                  <a:srgbClr val="243569"/>
                </a:solidFill>
                <a:latin typeface="Arial"/>
                <a:ea typeface="Arial"/>
                <a:cs typeface="Arial"/>
              </a:defRPr>
            </a:pPr>
            <a:r>
              <a:rPr sz="1050" b="0" i="0">
                <a:solidFill>
                  <a:srgbClr val="243569"/>
                </a:solidFill>
                <a:latin typeface="Arial"/>
                <a:ea typeface="Arial"/>
                <a:cs typeface="Arial"/>
              </a:rPr>
              <a:t>05</a:t>
            </a:r>
          </a:p>
        </p:txBody>
      </p:sp>
      <p:sp>
        <p:nvSpPr>
          <p:cNvPr id="6" name="">
            <a:extLst xmlns:a="http://schemas.openxmlformats.org/drawingml/2006/main">
              <a:ext uri="{FF2B5EF4-FFF2-40B4-BE49-F238E27FC236}">
                <a16:creationId xmlns:a16="http://schemas.microsoft.com/office/drawing/2014/main" id="{6EF75E42-D11E-417B-AAAD-443FADD3F344}"/>
              </a:ext>
            </a:extLst>
          </p:cNvPr>
          <p:cNvSpPr>
            <a:spLocks xmlns:a="http://schemas.openxmlformats.org/drawingml/2006/main" noGrp="1"/>
          </p:cNvSpPr>
          <p:nvPr/>
        </p:nvSpPr>
        <p:spPr>
          <a:xfrm xmlns:a="http://schemas.openxmlformats.org/drawingml/2006/main">
            <a:off x="609600" y="2781300"/>
            <a:ext cx="103822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3787"/>
          </a:bodyPr>
          <a:lstStyle xmlns:a="http://schemas.openxmlformats.org/drawingml/2006/main"/>
          <a:p xmlns:a="http://schemas.openxmlformats.org/drawingml/2006/main">
            <a:pPr algn="l">
              <a:lnSpc>
                <a:spcPct val="122000"/>
              </a:lnSpc>
              <a:buNone/>
              <a:defRPr sz="2100" b="0" i="0">
                <a:solidFill>
                  <a:srgbClr val="0F1331"/>
                </a:solidFill>
                <a:latin typeface="Arial"/>
                <a:ea typeface="Arial"/>
                <a:cs typeface="Arial"/>
              </a:defRPr>
            </a:pPr>
            <a:r>
              <a:rPr sz="2100" b="0" i="0">
                <a:solidFill>
                  <a:srgbClr val="0F1331"/>
                </a:solidFill>
                <a:latin typeface="Arial"/>
                <a:ea typeface="Arial"/>
                <a:cs typeface="Arial"/>
              </a:rPr>
              <a:t>A student says a group chat has become uncomfortable. A meme repeatedly presents girls as manipulative, and classmates have started using the same phrase in lessons. One student laughs along but later tells a trusted adult that it has made them dread the group project.</a:t>
            </a:r>
          </a:p>
        </p:txBody>
      </p:sp>
      <p:sp>
        <p:nvSpPr>
          <p:cNvPr id="7" name="">
            <a:extLst xmlns:a="http://schemas.openxmlformats.org/drawingml/2006/main">
              <a:ext uri="{FF2B5EF4-FFF2-40B4-BE49-F238E27FC236}">
                <a16:creationId xmlns:a16="http://schemas.microsoft.com/office/drawing/2014/main" id="{9BFD0739-FCF8-4B04-A098-68D2E4FD7DC2}"/>
              </a:ext>
            </a:extLst>
          </p:cNvPr>
          <p:cNvSpPr>
            <a:spLocks xmlns:a="http://schemas.openxmlformats.org/drawingml/2006/main" noGrp="1"/>
          </p:cNvSpPr>
          <p:nvPr/>
        </p:nvSpPr>
        <p:spPr>
          <a:xfrm xmlns:a="http://schemas.openxmlformats.org/drawingml/2006/main">
            <a:off x="609600" y="4552950"/>
            <a:ext cx="3143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950" b="1" i="0">
                <a:solidFill>
                  <a:srgbClr val="243569"/>
                </a:solidFill>
                <a:latin typeface="Arial"/>
                <a:ea typeface="Arial"/>
                <a:cs typeface="Arial"/>
              </a:defRPr>
            </a:pPr>
            <a:r>
              <a:rPr sz="1950" b="1" i="0">
                <a:solidFill>
                  <a:srgbClr val="243569"/>
                </a:solidFill>
                <a:latin typeface="Arial"/>
                <a:ea typeface="Arial"/>
                <a:cs typeface="Arial"/>
              </a:rPr>
              <a:t>What do you know?</a:t>
            </a:r>
          </a:p>
        </p:txBody>
      </p:sp>
      <p:sp>
        <p:nvSpPr>
          <p:cNvPr id="8" name="">
            <a:extLst xmlns:a="http://schemas.openxmlformats.org/drawingml/2006/main">
              <a:ext uri="{FF2B5EF4-FFF2-40B4-BE49-F238E27FC236}">
                <a16:creationId xmlns:a16="http://schemas.microsoft.com/office/drawing/2014/main" id="{2792C519-3729-4C2E-80D4-57783735CF61}"/>
              </a:ext>
            </a:extLst>
          </p:cNvPr>
          <p:cNvSpPr>
            <a:spLocks xmlns:a="http://schemas.openxmlformats.org/drawingml/2006/main" noGrp="1"/>
          </p:cNvSpPr>
          <p:nvPr/>
        </p:nvSpPr>
        <p:spPr>
          <a:xfrm xmlns:a="http://schemas.openxmlformats.org/drawingml/2006/main">
            <a:off x="4524375" y="4552950"/>
            <a:ext cx="3143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950" b="1" i="0">
                <a:solidFill>
                  <a:srgbClr val="B157A1"/>
                </a:solidFill>
                <a:latin typeface="Arial"/>
                <a:ea typeface="Arial"/>
                <a:cs typeface="Arial"/>
              </a:defRPr>
            </a:pPr>
            <a:r>
              <a:rPr sz="1950" b="1" i="0">
                <a:solidFill>
                  <a:srgbClr val="B157A1"/>
                </a:solidFill>
                <a:latin typeface="Arial"/>
                <a:ea typeface="Arial"/>
                <a:cs typeface="Arial"/>
              </a:rPr>
              <a:t>What would you ask?</a:t>
            </a:r>
          </a:p>
        </p:txBody>
      </p:sp>
      <p:sp>
        <p:nvSpPr>
          <p:cNvPr id="9" name="">
            <a:extLst xmlns:a="http://schemas.openxmlformats.org/drawingml/2006/main">
              <a:ext uri="{FF2B5EF4-FFF2-40B4-BE49-F238E27FC236}">
                <a16:creationId xmlns:a16="http://schemas.microsoft.com/office/drawing/2014/main" id="{9243B835-CBE8-4ED8-B1A3-219D12E94A7C}"/>
              </a:ext>
            </a:extLst>
          </p:cNvPr>
          <p:cNvSpPr>
            <a:spLocks xmlns:a="http://schemas.openxmlformats.org/drawingml/2006/main" noGrp="1"/>
          </p:cNvSpPr>
          <p:nvPr/>
        </p:nvSpPr>
        <p:spPr>
          <a:xfrm xmlns:a="http://schemas.openxmlformats.org/drawingml/2006/main">
            <a:off x="8439150" y="4552950"/>
            <a:ext cx="3143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950" b="1" i="0">
                <a:solidFill>
                  <a:srgbClr val="243569"/>
                </a:solidFill>
                <a:latin typeface="Arial"/>
                <a:ea typeface="Arial"/>
                <a:cs typeface="Arial"/>
              </a:defRPr>
            </a:pPr>
            <a:r>
              <a:rPr sz="1950" b="1" i="0">
                <a:solidFill>
                  <a:srgbClr val="243569"/>
                </a:solidFill>
                <a:latin typeface="Arial"/>
                <a:ea typeface="Arial"/>
                <a:cs typeface="Arial"/>
              </a:rPr>
              <a:t>Who needs to know?</a:t>
            </a:r>
          </a:p>
        </p:txBody>
      </p:sp>
      <p:sp>
        <p:nvSpPr>
          <p:cNvPr id="10" name="">
            <a:extLst xmlns:a="http://schemas.openxmlformats.org/drawingml/2006/main">
              <a:ext uri="{FF2B5EF4-FFF2-40B4-BE49-F238E27FC236}">
                <a16:creationId xmlns:a16="http://schemas.microsoft.com/office/drawing/2014/main" id="{BE4F6271-160E-4204-913F-E6635D087B70}"/>
              </a:ext>
            </a:extLst>
          </p:cNvPr>
          <p:cNvSpPr>
            <a:spLocks xmlns:a="http://schemas.openxmlformats.org/drawingml/2006/main" noGrp="1"/>
          </p:cNvSpPr>
          <p:nvPr/>
        </p:nvSpPr>
        <p:spPr>
          <a:xfrm xmlns:a="http://schemas.openxmlformats.org/drawingml/2006/main">
            <a:off x="609600" y="5048250"/>
            <a:ext cx="3190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75" b="0" i="0">
                <a:solidFill>
                  <a:srgbClr val="5B6175"/>
                </a:solidFill>
                <a:latin typeface="Arial"/>
                <a:ea typeface="Arial"/>
                <a:cs typeface="Arial"/>
              </a:defRPr>
            </a:pPr>
            <a:r>
              <a:rPr sz="1575" b="0" i="0">
                <a:solidFill>
                  <a:srgbClr val="5B6175"/>
                </a:solidFill>
                <a:latin typeface="Arial"/>
                <a:ea typeface="Arial"/>
                <a:cs typeface="Arial"/>
              </a:rPr>
              <a:t>Separate observed facts from assumptions. Consider immediate safety and the student’s wishes.</a:t>
            </a:r>
          </a:p>
        </p:txBody>
      </p:sp>
      <p:sp>
        <p:nvSpPr>
          <p:cNvPr id="11" name="">
            <a:extLst xmlns:a="http://schemas.openxmlformats.org/drawingml/2006/main">
              <a:ext uri="{FF2B5EF4-FFF2-40B4-BE49-F238E27FC236}">
                <a16:creationId xmlns:a16="http://schemas.microsoft.com/office/drawing/2014/main" id="{C9E4021D-EE46-4B00-AF10-FDA88D9F5F06}"/>
              </a:ext>
            </a:extLst>
          </p:cNvPr>
          <p:cNvSpPr>
            <a:spLocks xmlns:a="http://schemas.openxmlformats.org/drawingml/2006/main" noGrp="1"/>
          </p:cNvSpPr>
          <p:nvPr/>
        </p:nvSpPr>
        <p:spPr>
          <a:xfrm xmlns:a="http://schemas.openxmlformats.org/drawingml/2006/main">
            <a:off x="4524375" y="5048250"/>
            <a:ext cx="31908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75" b="0" i="0">
                <a:solidFill>
                  <a:srgbClr val="5B6175"/>
                </a:solidFill>
                <a:latin typeface="Arial"/>
                <a:ea typeface="Arial"/>
                <a:cs typeface="Arial"/>
              </a:defRPr>
            </a:pPr>
            <a:r>
              <a:rPr sz="1575" b="0" i="0">
                <a:solidFill>
                  <a:srgbClr val="5B6175"/>
                </a:solidFill>
                <a:latin typeface="Arial"/>
                <a:ea typeface="Arial"/>
                <a:cs typeface="Arial"/>
              </a:rPr>
              <a:t>“Can you tell me what has been happening and what would help you feel safer?”</a:t>
            </a:r>
          </a:p>
        </p:txBody>
      </p:sp>
      <p:sp>
        <p:nvSpPr>
          <p:cNvPr id="12" name="">
            <a:extLst xmlns:a="http://schemas.openxmlformats.org/drawingml/2006/main">
              <a:ext uri="{FF2B5EF4-FFF2-40B4-BE49-F238E27FC236}">
                <a16:creationId xmlns:a16="http://schemas.microsoft.com/office/drawing/2014/main" id="{9231518A-8F7E-46DC-A237-AE09BD51477D}"/>
              </a:ext>
            </a:extLst>
          </p:cNvPr>
          <p:cNvSpPr>
            <a:spLocks xmlns:a="http://schemas.openxmlformats.org/drawingml/2006/main" noGrp="1"/>
          </p:cNvSpPr>
          <p:nvPr/>
        </p:nvSpPr>
        <p:spPr>
          <a:xfrm xmlns:a="http://schemas.openxmlformats.org/drawingml/2006/main">
            <a:off x="8439150" y="5048250"/>
            <a:ext cx="3143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75" b="0" i="0">
                <a:solidFill>
                  <a:srgbClr val="5B6175"/>
                </a:solidFill>
                <a:latin typeface="Arial"/>
                <a:ea typeface="Arial"/>
                <a:cs typeface="Arial"/>
              </a:defRPr>
            </a:pPr>
            <a:r>
              <a:rPr sz="1575" b="0" i="0">
                <a:solidFill>
                  <a:srgbClr val="5B6175"/>
                </a:solidFill>
                <a:latin typeface="Arial"/>
                <a:ea typeface="Arial"/>
                <a:cs typeface="Arial"/>
              </a:rPr>
              <a:t>Follow local safeguarding and record-keeping procedures. Do not promise secrecy.</a:t>
            </a:r>
          </a:p>
        </p:txBody>
      </p:sp>
    </p:spTree>
    <p:extLst>
      <p:ext uri="{BB962C8B-B14F-4D97-AF65-F5344CB8AC3E}">
        <p14:creationId xmlns:p14="http://schemas.microsoft.com/office/powerpoint/2010/main" val="503051088"/>
      </p:ext>
    </p:extLst>
  </p:cSld>
</p:sld>
</file>

<file path=ppt/slides/slide6.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E185D15-DEBF-49FF-961B-668FA6C46472}"/>
              </a:ext>
            </a:extLst>
          </p:cNvPr>
          <p:cNvSpPr>
            <a:spLocks xmlns:a="http://schemas.openxmlformats.org/drawingml/2006/main" noGrp="1"/>
          </p:cNvSpPr>
          <p:nvPr/>
        </p:nvSpPr>
        <p:spPr>
          <a:xfrm xmlns:a="http://schemas.openxmlformats.org/drawingml/2006/main">
            <a:off x="609600" y="4000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1" i="0">
                <a:solidFill>
                  <a:srgbClr val="243569"/>
                </a:solidFill>
                <a:latin typeface="Arial"/>
                <a:ea typeface="Arial"/>
                <a:cs typeface="Arial"/>
              </a:defRPr>
            </a:pPr>
            <a:r>
              <a:rPr sz="1050" b="1" i="0">
                <a:solidFill>
                  <a:srgbClr val="243569"/>
                </a:solidFill>
                <a:latin typeface="Arial"/>
                <a:ea typeface="Arial"/>
                <a:cs typeface="Arial"/>
              </a:rPr>
              <a:t>PRACTICE 1</a:t>
            </a:r>
          </a:p>
        </p:txBody>
      </p:sp>
      <p:sp>
        <p:nvSpPr>
          <p:cNvPr id="2" name="">
            <a:extLst xmlns:a="http://schemas.openxmlformats.org/drawingml/2006/main">
              <a:ext uri="{FF2B5EF4-FFF2-40B4-BE49-F238E27FC236}">
                <a16:creationId xmlns:a16="http://schemas.microsoft.com/office/drawing/2014/main" id="{35CB9B22-4409-474C-985E-9E3FB0916461}"/>
              </a:ext>
            </a:extLst>
          </p:cNvPr>
          <p:cNvSpPr>
            <a:spLocks xmlns:a="http://schemas.openxmlformats.org/drawingml/2006/main" noGrp="1"/>
          </p:cNvSpPr>
          <p:nvPr/>
        </p:nvSpPr>
        <p:spPr>
          <a:xfrm xmlns:a="http://schemas.openxmlformats.org/drawingml/2006/main">
            <a:off x="609600" y="781050"/>
            <a:ext cx="1095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3675" b="1" i="0">
                <a:solidFill>
                  <a:srgbClr val="0F1331"/>
                </a:solidFill>
                <a:latin typeface="Arial"/>
                <a:ea typeface="Arial"/>
                <a:cs typeface="Arial"/>
              </a:defRPr>
            </a:pPr>
            <a:r>
              <a:rPr sz="3675" b="1" i="0">
                <a:solidFill>
                  <a:srgbClr val="0F1331"/>
                </a:solidFill>
                <a:latin typeface="Arial"/>
                <a:ea typeface="Arial"/>
                <a:cs typeface="Arial"/>
              </a:rPr>
              <a:t>A supportive first response</a:t>
            </a:r>
          </a:p>
        </p:txBody>
      </p:sp>
      <p:sp>
        <p:nvSpPr>
          <p:cNvPr id="3" name="">
            <a:extLst xmlns:a="http://schemas.openxmlformats.org/drawingml/2006/main">
              <a:ext uri="{FF2B5EF4-FFF2-40B4-BE49-F238E27FC236}">
                <a16:creationId xmlns:a16="http://schemas.microsoft.com/office/drawing/2014/main" id="{1DAA670B-FA95-4E7E-8E06-CDACD8F93B18}"/>
              </a:ext>
            </a:extLst>
          </p:cNvPr>
          <p:cNvSpPr>
            <a:spLocks xmlns:a="http://schemas.openxmlformats.org/drawingml/2006/main" noGrp="1"/>
          </p:cNvSpPr>
          <p:nvPr/>
        </p:nvSpPr>
        <p:spPr>
          <a:xfrm xmlns:a="http://schemas.openxmlformats.org/drawingml/2006/main">
            <a:off x="609600" y="1752600"/>
            <a:ext cx="10001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8000"/>
              </a:lnSpc>
              <a:buNone/>
              <a:defRPr sz="1725" b="0" i="0">
                <a:solidFill>
                  <a:srgbClr val="5B6175"/>
                </a:solidFill>
                <a:latin typeface="Arial"/>
                <a:ea typeface="Arial"/>
                <a:cs typeface="Arial"/>
              </a:defRPr>
            </a:pPr>
            <a:r>
              <a:rPr sz="1725" b="0" i="0">
                <a:solidFill>
                  <a:srgbClr val="5B6175"/>
                </a:solidFill>
                <a:latin typeface="Arial"/>
                <a:ea typeface="Arial"/>
                <a:cs typeface="Arial"/>
              </a:rPr>
              <a:t>Listen first. Be clear about what you can do next.</a:t>
            </a:r>
          </a:p>
        </p:txBody>
      </p:sp>
      <p:sp>
        <p:nvSpPr>
          <p:cNvPr id="4" name="">
            <a:extLst xmlns:a="http://schemas.openxmlformats.org/drawingml/2006/main">
              <a:ext uri="{FF2B5EF4-FFF2-40B4-BE49-F238E27FC236}">
                <a16:creationId xmlns:a16="http://schemas.microsoft.com/office/drawing/2014/main" id="{1C2D417D-69BA-4932-B592-281957D0067A}"/>
              </a:ext>
            </a:extLst>
          </p:cNvPr>
          <p:cNvSpPr>
            <a:spLocks xmlns:a="http://schemas.openxmlformats.org/drawingml/2006/main" noGrp="1"/>
          </p:cNvSpPr>
          <p:nvPr/>
        </p:nvSpPr>
        <p:spPr>
          <a:xfrm xmlns:a="http://schemas.openxmlformats.org/drawingml/2006/main">
            <a:off x="609600" y="64008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975" b="0" i="0">
                <a:solidFill>
                  <a:srgbClr val="5B6175"/>
                </a:solidFill>
                <a:latin typeface="Arial"/>
                <a:ea typeface="Arial"/>
                <a:cs typeface="Arial"/>
              </a:defRPr>
            </a:pPr>
            <a:r>
              <a:rPr sz="975" b="0" i="0">
                <a:solidFill>
                  <a:srgbClr val="5B6175"/>
                </a:solidFill>
                <a:latin typeface="Arial"/>
                <a:ea typeface="Arial"/>
                <a:cs typeface="Arial"/>
              </a:rPr>
              <a:t>MISTER PYLES  /  DIGITAL AWARENESS</a:t>
            </a:r>
          </a:p>
        </p:txBody>
      </p:sp>
      <p:sp>
        <p:nvSpPr>
          <p:cNvPr id="5" name="">
            <a:extLst xmlns:a="http://schemas.openxmlformats.org/drawingml/2006/main">
              <a:ext uri="{FF2B5EF4-FFF2-40B4-BE49-F238E27FC236}">
                <a16:creationId xmlns:a16="http://schemas.microsoft.com/office/drawing/2014/main" id="{B8F7895F-A9AD-45C0-BDA7-EA3A8A29DBAB}"/>
              </a:ext>
            </a:extLst>
          </p:cNvPr>
          <p:cNvSpPr>
            <a:spLocks xmlns:a="http://schemas.openxmlformats.org/drawingml/2006/main" noGrp="1"/>
          </p:cNvSpPr>
          <p:nvPr/>
        </p:nvSpPr>
        <p:spPr>
          <a:xfrm xmlns:a="http://schemas.openxmlformats.org/drawingml/2006/main">
            <a:off x="11125200" y="6400800"/>
            <a:ext cx="457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14000"/>
              </a:lnSpc>
              <a:buNone/>
              <a:defRPr sz="1050" b="0" i="0">
                <a:solidFill>
                  <a:srgbClr val="243569"/>
                </a:solidFill>
                <a:latin typeface="Arial"/>
                <a:ea typeface="Arial"/>
                <a:cs typeface="Arial"/>
              </a:defRPr>
            </a:pPr>
            <a:r>
              <a:rPr sz="1050" b="0" i="0">
                <a:solidFill>
                  <a:srgbClr val="243569"/>
                </a:solidFill>
                <a:latin typeface="Arial"/>
                <a:ea typeface="Arial"/>
                <a:cs typeface="Arial"/>
              </a:rPr>
              <a:t>06</a:t>
            </a:r>
          </a:p>
        </p:txBody>
      </p:sp>
      <p:sp>
        <p:nvSpPr>
          <p:cNvPr id="6" name="">
            <a:extLst xmlns:a="http://schemas.openxmlformats.org/drawingml/2006/main">
              <a:ext uri="{FF2B5EF4-FFF2-40B4-BE49-F238E27FC236}">
                <a16:creationId xmlns:a16="http://schemas.microsoft.com/office/drawing/2014/main" id="{80204BD8-B14C-4DC4-AE02-C4ED07FC5834}"/>
              </a:ext>
            </a:extLst>
          </p:cNvPr>
          <p:cNvSpPr>
            <a:spLocks xmlns:a="http://schemas.openxmlformats.org/drawingml/2006/main" noGrp="1"/>
          </p:cNvSpPr>
          <p:nvPr/>
        </p:nvSpPr>
        <p:spPr>
          <a:xfrm xmlns:a="http://schemas.openxmlformats.org/drawingml/2006/main">
            <a:off x="609600" y="2819400"/>
            <a:ext cx="1009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2475" b="1" i="0">
                <a:solidFill>
                  <a:srgbClr val="243569"/>
                </a:solidFill>
                <a:latin typeface="Arial"/>
                <a:ea typeface="Arial"/>
                <a:cs typeface="Arial"/>
              </a:defRPr>
            </a:pPr>
            <a:r>
              <a:rPr sz="2475" b="1" i="0">
                <a:solidFill>
                  <a:srgbClr val="243569"/>
                </a:solidFill>
                <a:latin typeface="Arial"/>
                <a:ea typeface="Arial"/>
                <a:cs typeface="Arial"/>
              </a:rPr>
              <a:t>“Thank you for telling me.”</a:t>
            </a:r>
          </a:p>
        </p:txBody>
      </p:sp>
      <p:sp>
        <p:nvSpPr>
          <p:cNvPr id="7" name="">
            <a:extLst xmlns:a="http://schemas.openxmlformats.org/drawingml/2006/main">
              <a:ext uri="{FF2B5EF4-FFF2-40B4-BE49-F238E27FC236}">
                <a16:creationId xmlns:a16="http://schemas.microsoft.com/office/drawing/2014/main" id="{5BA3C297-3A98-40FF-83FF-CD66598CE5D7}"/>
              </a:ext>
            </a:extLst>
          </p:cNvPr>
          <p:cNvSpPr>
            <a:spLocks xmlns:a="http://schemas.openxmlformats.org/drawingml/2006/main" noGrp="1"/>
          </p:cNvSpPr>
          <p:nvPr/>
        </p:nvSpPr>
        <p:spPr>
          <a:xfrm xmlns:a="http://schemas.openxmlformats.org/drawingml/2006/main">
            <a:off x="609600" y="3505200"/>
            <a:ext cx="1009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2325" b="0" i="0">
                <a:solidFill>
                  <a:srgbClr val="0F1331"/>
                </a:solidFill>
                <a:latin typeface="Arial"/>
                <a:ea typeface="Arial"/>
                <a:cs typeface="Arial"/>
              </a:defRPr>
            </a:pPr>
            <a:r>
              <a:rPr sz="2325" b="0" i="0">
                <a:solidFill>
                  <a:srgbClr val="0F1331"/>
                </a:solidFill>
                <a:latin typeface="Arial"/>
                <a:ea typeface="Arial"/>
                <a:cs typeface="Arial"/>
              </a:rPr>
              <a:t>“I’m sorry this is happening. You deserve to feel safe here.”</a:t>
            </a:r>
          </a:p>
        </p:txBody>
      </p:sp>
      <p:sp>
        <p:nvSpPr>
          <p:cNvPr id="8" name="">
            <a:extLst xmlns:a="http://schemas.openxmlformats.org/drawingml/2006/main">
              <a:ext uri="{FF2B5EF4-FFF2-40B4-BE49-F238E27FC236}">
                <a16:creationId xmlns:a16="http://schemas.microsoft.com/office/drawing/2014/main" id="{AB9B97B6-B7D9-4009-A464-E76CCAFE4C60}"/>
              </a:ext>
            </a:extLst>
          </p:cNvPr>
          <p:cNvSpPr>
            <a:spLocks xmlns:a="http://schemas.openxmlformats.org/drawingml/2006/main" noGrp="1"/>
          </p:cNvSpPr>
          <p:nvPr/>
        </p:nvSpPr>
        <p:spPr>
          <a:xfrm xmlns:a="http://schemas.openxmlformats.org/drawingml/2006/main">
            <a:off x="609600" y="4191000"/>
            <a:ext cx="10287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2175" b="0" i="0">
                <a:solidFill>
                  <a:srgbClr val="0F1331"/>
                </a:solidFill>
                <a:latin typeface="Arial"/>
                <a:ea typeface="Arial"/>
                <a:cs typeface="Arial"/>
              </a:defRPr>
            </a:pPr>
            <a:r>
              <a:rPr sz="2175" b="0" i="0">
                <a:solidFill>
                  <a:srgbClr val="0F1331"/>
                </a:solidFill>
                <a:latin typeface="Arial"/>
                <a:ea typeface="Arial"/>
                <a:cs typeface="Arial"/>
              </a:rPr>
              <a:t>“I can’t promise to keep this to myself, but I will explain who I need to speak with.”</a:t>
            </a:r>
          </a:p>
        </p:txBody>
      </p:sp>
      <p:sp>
        <p:nvSpPr>
          <p:cNvPr id="9" name="">
            <a:extLst xmlns:a="http://schemas.openxmlformats.org/drawingml/2006/main">
              <a:ext uri="{FF2B5EF4-FFF2-40B4-BE49-F238E27FC236}">
                <a16:creationId xmlns:a16="http://schemas.microsoft.com/office/drawing/2014/main" id="{1A7474D2-8FA0-41DA-92E2-61F2184F6FF9}"/>
              </a:ext>
            </a:extLst>
          </p:cNvPr>
          <p:cNvSpPr>
            <a:spLocks xmlns:a="http://schemas.openxmlformats.org/drawingml/2006/main" noGrp="1"/>
          </p:cNvSpPr>
          <p:nvPr/>
        </p:nvSpPr>
        <p:spPr>
          <a:xfrm xmlns:a="http://schemas.openxmlformats.org/drawingml/2006/main">
            <a:off x="609600" y="5153025"/>
            <a:ext cx="9906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725" b="0" i="0">
                <a:solidFill>
                  <a:srgbClr val="5B6175"/>
                </a:solidFill>
                <a:latin typeface="Arial"/>
                <a:ea typeface="Arial"/>
                <a:cs typeface="Arial"/>
              </a:defRPr>
            </a:pPr>
            <a:r>
              <a:rPr sz="1725" b="0" i="0">
                <a:solidFill>
                  <a:srgbClr val="5B6175"/>
                </a:solidFill>
                <a:latin typeface="Arial"/>
                <a:ea typeface="Arial"/>
                <a:cs typeface="Arial"/>
              </a:rPr>
              <a:t>Then follow the school’s safeguarding process and agree the next check-in where possible.</a:t>
            </a:r>
          </a:p>
        </p:txBody>
      </p:sp>
    </p:spTree>
    <p:extLst>
      <p:ext uri="{BB962C8B-B14F-4D97-AF65-F5344CB8AC3E}">
        <p14:creationId xmlns:p14="http://schemas.microsoft.com/office/powerpoint/2010/main" val="1736549243"/>
      </p:ext>
    </p:extLst>
  </p:cSld>
</p:sld>
</file>

<file path=ppt/slides/slide7.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22DA0F2-B842-4097-9CEC-18EBFDE2BC99}"/>
              </a:ext>
            </a:extLst>
          </p:cNvPr>
          <p:cNvSpPr>
            <a:spLocks xmlns:a="http://schemas.openxmlformats.org/drawingml/2006/main" noGrp="1"/>
          </p:cNvSpPr>
          <p:nvPr/>
        </p:nvSpPr>
        <p:spPr>
          <a:xfrm xmlns:a="http://schemas.openxmlformats.org/drawingml/2006/main">
            <a:off x="609600" y="4000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1" i="0">
                <a:solidFill>
                  <a:srgbClr val="243569"/>
                </a:solidFill>
                <a:latin typeface="Arial"/>
                <a:ea typeface="Arial"/>
                <a:cs typeface="Arial"/>
              </a:defRPr>
            </a:pPr>
            <a:r>
              <a:rPr sz="1050" b="1" i="0">
                <a:solidFill>
                  <a:srgbClr val="243569"/>
                </a:solidFill>
                <a:latin typeface="Arial"/>
                <a:ea typeface="Arial"/>
                <a:cs typeface="Arial"/>
              </a:rPr>
              <a:t>AI COMPANIONS</a:t>
            </a:r>
          </a:p>
        </p:txBody>
      </p:sp>
      <p:sp>
        <p:nvSpPr>
          <p:cNvPr id="2" name="">
            <a:extLst xmlns:a="http://schemas.openxmlformats.org/drawingml/2006/main">
              <a:ext uri="{FF2B5EF4-FFF2-40B4-BE49-F238E27FC236}">
                <a16:creationId xmlns:a16="http://schemas.microsoft.com/office/drawing/2014/main" id="{61BF39C6-0621-4B73-98E0-2C7786AA475D}"/>
              </a:ext>
            </a:extLst>
          </p:cNvPr>
          <p:cNvSpPr>
            <a:spLocks xmlns:a="http://schemas.openxmlformats.org/drawingml/2006/main" noGrp="1"/>
          </p:cNvSpPr>
          <p:nvPr/>
        </p:nvSpPr>
        <p:spPr>
          <a:xfrm xmlns:a="http://schemas.openxmlformats.org/drawingml/2006/main">
            <a:off x="609600" y="781050"/>
            <a:ext cx="1095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3675" b="1" i="0">
                <a:solidFill>
                  <a:srgbClr val="0F1331"/>
                </a:solidFill>
                <a:latin typeface="Arial"/>
                <a:ea typeface="Arial"/>
                <a:cs typeface="Arial"/>
              </a:defRPr>
            </a:pPr>
            <a:r>
              <a:rPr sz="3675" b="1" i="0">
                <a:solidFill>
                  <a:srgbClr val="0F1331"/>
                </a:solidFill>
                <a:latin typeface="Arial"/>
                <a:ea typeface="Arial"/>
                <a:cs typeface="Arial"/>
              </a:rPr>
              <a:t>AI can sound personal without being a person</a:t>
            </a:r>
          </a:p>
        </p:txBody>
      </p:sp>
      <p:sp>
        <p:nvSpPr>
          <p:cNvPr id="3" name="">
            <a:extLst xmlns:a="http://schemas.openxmlformats.org/drawingml/2006/main">
              <a:ext uri="{FF2B5EF4-FFF2-40B4-BE49-F238E27FC236}">
                <a16:creationId xmlns:a16="http://schemas.microsoft.com/office/drawing/2014/main" id="{AC4C5227-19FC-4C91-9FAB-66492EE734B3}"/>
              </a:ext>
            </a:extLst>
          </p:cNvPr>
          <p:cNvSpPr>
            <a:spLocks xmlns:a="http://schemas.openxmlformats.org/drawingml/2006/main" noGrp="1"/>
          </p:cNvSpPr>
          <p:nvPr/>
        </p:nvSpPr>
        <p:spPr>
          <a:xfrm xmlns:a="http://schemas.openxmlformats.org/drawingml/2006/main">
            <a:off x="609600" y="1752600"/>
            <a:ext cx="10001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8000"/>
              </a:lnSpc>
              <a:buNone/>
              <a:defRPr sz="1725" b="0" i="0">
                <a:solidFill>
                  <a:srgbClr val="5B6175"/>
                </a:solidFill>
                <a:latin typeface="Arial"/>
                <a:ea typeface="Arial"/>
                <a:cs typeface="Arial"/>
              </a:defRPr>
            </a:pPr>
            <a:r>
              <a:rPr sz="1725" b="0" i="0">
                <a:solidFill>
                  <a:srgbClr val="5B6175"/>
                </a:solidFill>
                <a:latin typeface="Arial"/>
                <a:ea typeface="Arial"/>
                <a:cs typeface="Arial"/>
              </a:rPr>
              <a:t>Keep the distinction between a system’s language and human care.</a:t>
            </a:r>
          </a:p>
        </p:txBody>
      </p:sp>
      <p:sp>
        <p:nvSpPr>
          <p:cNvPr id="4" name="">
            <a:extLst xmlns:a="http://schemas.openxmlformats.org/drawingml/2006/main">
              <a:ext uri="{FF2B5EF4-FFF2-40B4-BE49-F238E27FC236}">
                <a16:creationId xmlns:a16="http://schemas.microsoft.com/office/drawing/2014/main" id="{F93D505C-8E25-436D-9349-C959B8E8A10C}"/>
              </a:ext>
            </a:extLst>
          </p:cNvPr>
          <p:cNvSpPr>
            <a:spLocks xmlns:a="http://schemas.openxmlformats.org/drawingml/2006/main" noGrp="1"/>
          </p:cNvSpPr>
          <p:nvPr/>
        </p:nvSpPr>
        <p:spPr>
          <a:xfrm xmlns:a="http://schemas.openxmlformats.org/drawingml/2006/main">
            <a:off x="609600" y="64008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975" b="0" i="0">
                <a:solidFill>
                  <a:srgbClr val="5B6175"/>
                </a:solidFill>
                <a:latin typeface="Arial"/>
                <a:ea typeface="Arial"/>
                <a:cs typeface="Arial"/>
              </a:defRPr>
            </a:pPr>
            <a:r>
              <a:rPr sz="975" b="0" i="0">
                <a:solidFill>
                  <a:srgbClr val="5B6175"/>
                </a:solidFill>
                <a:latin typeface="Arial"/>
                <a:ea typeface="Arial"/>
                <a:cs typeface="Arial"/>
              </a:rPr>
              <a:t>MISTER PYLES  /  DIGITAL AWARENESS</a:t>
            </a:r>
          </a:p>
        </p:txBody>
      </p:sp>
      <p:sp>
        <p:nvSpPr>
          <p:cNvPr id="5" name="">
            <a:extLst xmlns:a="http://schemas.openxmlformats.org/drawingml/2006/main">
              <a:ext uri="{FF2B5EF4-FFF2-40B4-BE49-F238E27FC236}">
                <a16:creationId xmlns:a16="http://schemas.microsoft.com/office/drawing/2014/main" id="{934E773C-295D-403B-9B81-78065A707462}"/>
              </a:ext>
            </a:extLst>
          </p:cNvPr>
          <p:cNvSpPr>
            <a:spLocks xmlns:a="http://schemas.openxmlformats.org/drawingml/2006/main" noGrp="1"/>
          </p:cNvSpPr>
          <p:nvPr/>
        </p:nvSpPr>
        <p:spPr>
          <a:xfrm xmlns:a="http://schemas.openxmlformats.org/drawingml/2006/main">
            <a:off x="11125200" y="6400800"/>
            <a:ext cx="457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14000"/>
              </a:lnSpc>
              <a:buNone/>
              <a:defRPr sz="1050" b="0" i="0">
                <a:solidFill>
                  <a:srgbClr val="243569"/>
                </a:solidFill>
                <a:latin typeface="Arial"/>
                <a:ea typeface="Arial"/>
                <a:cs typeface="Arial"/>
              </a:defRPr>
            </a:pPr>
            <a:r>
              <a:rPr sz="1050" b="0" i="0">
                <a:solidFill>
                  <a:srgbClr val="243569"/>
                </a:solidFill>
                <a:latin typeface="Arial"/>
                <a:ea typeface="Arial"/>
                <a:cs typeface="Arial"/>
              </a:rPr>
              <a:t>07</a:t>
            </a:r>
          </a:p>
        </p:txBody>
      </p:sp>
      <p:sp>
        <p:nvSpPr>
          <p:cNvPr id="6" name="">
            <a:extLst xmlns:a="http://schemas.openxmlformats.org/drawingml/2006/main">
              <a:ext uri="{FF2B5EF4-FFF2-40B4-BE49-F238E27FC236}">
                <a16:creationId xmlns:a16="http://schemas.microsoft.com/office/drawing/2014/main" id="{55F44E06-465D-44A7-80B0-0DABA96B1B1B}"/>
              </a:ext>
            </a:extLst>
          </p:cNvPr>
          <p:cNvSpPr>
            <a:spLocks xmlns:a="http://schemas.openxmlformats.org/drawingml/2006/main" noGrp="1"/>
          </p:cNvSpPr>
          <p:nvPr/>
        </p:nvSpPr>
        <p:spPr>
          <a:xfrm xmlns:a="http://schemas.openxmlformats.org/drawingml/2006/main">
            <a:off x="609600" y="2667000"/>
            <a:ext cx="5143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1" i="0">
                <a:solidFill>
                  <a:srgbClr val="B157A1"/>
                </a:solidFill>
                <a:latin typeface="Arial"/>
                <a:ea typeface="Arial"/>
                <a:cs typeface="Arial"/>
              </a:defRPr>
            </a:pPr>
            <a:r>
              <a:rPr sz="1050" b="1" i="0">
                <a:solidFill>
                  <a:srgbClr val="B157A1"/>
                </a:solidFill>
                <a:latin typeface="Arial"/>
                <a:ea typeface="Arial"/>
                <a:cs typeface="Arial"/>
              </a:rPr>
              <a:t>SEPTEMBER 2026  /  CHILDREN’S PERSPECTIVES</a:t>
            </a:r>
          </a:p>
        </p:txBody>
      </p:sp>
      <p:sp>
        <p:nvSpPr>
          <p:cNvPr id="7" name="">
            <a:extLst xmlns:a="http://schemas.openxmlformats.org/drawingml/2006/main">
              <a:ext uri="{FF2B5EF4-FFF2-40B4-BE49-F238E27FC236}">
                <a16:creationId xmlns:a16="http://schemas.microsoft.com/office/drawing/2014/main" id="{7B0AC7C4-3188-4FE6-A246-7666EFCDA82E}"/>
              </a:ext>
            </a:extLst>
          </p:cNvPr>
          <p:cNvSpPr>
            <a:spLocks xmlns:a="http://schemas.openxmlformats.org/drawingml/2006/main" noGrp="1"/>
          </p:cNvSpPr>
          <p:nvPr/>
        </p:nvSpPr>
        <p:spPr>
          <a:xfrm xmlns:a="http://schemas.openxmlformats.org/drawingml/2006/main">
            <a:off x="609600" y="3067050"/>
            <a:ext cx="49530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20000"/>
              </a:lnSpc>
              <a:buNone/>
              <a:defRPr sz="1875" b="0" i="0">
                <a:solidFill>
                  <a:srgbClr val="0F1331"/>
                </a:solidFill>
                <a:latin typeface="Arial"/>
                <a:ea typeface="Arial"/>
                <a:cs typeface="Arial"/>
              </a:defRPr>
            </a:pPr>
            <a:r>
              <a:rPr sz="1875" b="0" i="0">
                <a:solidFill>
                  <a:srgbClr val="0F1331"/>
                </a:solidFill>
                <a:latin typeface="Arial"/>
                <a:ea typeface="Arial"/>
                <a:cs typeface="Arial"/>
              </a:rPr>
              <a:t>UNICEF consulted 97 children aged 9–17 across five African countries. They described using AI for schoolwork, information and tasks; few described companion-like use.</a:t>
            </a:r>
          </a:p>
        </p:txBody>
      </p:sp>
      <p:sp>
        <p:nvSpPr>
          <p:cNvPr id="8" name="">
            <a:extLst xmlns:a="http://schemas.openxmlformats.org/drawingml/2006/main">
              <a:ext uri="{FF2B5EF4-FFF2-40B4-BE49-F238E27FC236}">
                <a16:creationId xmlns:a16="http://schemas.microsoft.com/office/drawing/2014/main" id="{30FFED51-114A-447F-9513-5DE964EFA9D1}"/>
              </a:ext>
            </a:extLst>
          </p:cNvPr>
          <p:cNvSpPr>
            <a:spLocks xmlns:a="http://schemas.openxmlformats.org/drawingml/2006/main" noGrp="1"/>
          </p:cNvSpPr>
          <p:nvPr/>
        </p:nvSpPr>
        <p:spPr>
          <a:xfrm xmlns:a="http://schemas.openxmlformats.org/drawingml/2006/main">
            <a:off x="6286500" y="3067050"/>
            <a:ext cx="49530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7706"/>
          </a:bodyPr>
          <a:lstStyle xmlns:a="http://schemas.openxmlformats.org/drawingml/2006/main"/>
          <a:p xmlns:a="http://schemas.openxmlformats.org/drawingml/2006/main">
            <a:pPr algn="l">
              <a:lnSpc>
                <a:spcPct val="120000"/>
              </a:lnSpc>
              <a:buNone/>
              <a:defRPr sz="1875" b="0" i="0">
                <a:solidFill>
                  <a:srgbClr val="0F1331"/>
                </a:solidFill>
                <a:latin typeface="Arial"/>
                <a:ea typeface="Arial"/>
                <a:cs typeface="Arial"/>
              </a:defRPr>
            </a:pPr>
            <a:r>
              <a:rPr sz="1875" b="0" i="0">
                <a:solidFill>
                  <a:srgbClr val="0F1331"/>
                </a:solidFill>
                <a:latin typeface="Arial"/>
                <a:ea typeface="Arial"/>
                <a:cs typeface="Arial"/>
              </a:rPr>
              <a:t>Children also raised concerns about privacy, safety, unreliable answers and becoming dependent on AI. They valued human relationships and retaining their own judgement.</a:t>
            </a:r>
          </a:p>
        </p:txBody>
      </p:sp>
      <p:sp>
        <p:nvSpPr>
          <p:cNvPr id="9" name="">
            <a:extLst xmlns:a="http://schemas.openxmlformats.org/drawingml/2006/main">
              <a:ext uri="{FF2B5EF4-FFF2-40B4-BE49-F238E27FC236}">
                <a16:creationId xmlns:a16="http://schemas.microsoft.com/office/drawing/2014/main" id="{C7BB9CBA-749B-4ED7-B186-05ED4405AB29}"/>
              </a:ext>
            </a:extLst>
          </p:cNvPr>
          <p:cNvSpPr>
            <a:spLocks xmlns:a="http://schemas.openxmlformats.org/drawingml/2006/main" noGrp="1"/>
          </p:cNvSpPr>
          <p:nvPr/>
        </p:nvSpPr>
        <p:spPr>
          <a:xfrm xmlns:a="http://schemas.openxmlformats.org/drawingml/2006/main">
            <a:off x="609600" y="5191125"/>
            <a:ext cx="1047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00" b="0" i="1">
                <a:solidFill>
                  <a:srgbClr val="5B6175"/>
                </a:solidFill>
                <a:latin typeface="Arial"/>
                <a:ea typeface="Arial"/>
                <a:cs typeface="Arial"/>
              </a:defRPr>
            </a:pPr>
            <a:r>
              <a:rPr sz="1500" b="0" i="1">
                <a:solidFill>
                  <a:srgbClr val="5B6175"/>
                </a:solidFill>
                <a:latin typeface="Arial"/>
                <a:ea typeface="Arial"/>
                <a:cs typeface="Arial"/>
              </a:rPr>
              <a:t>This consultation offers useful perspectives. It is not a prevalence estimate for all children or all regions.</a:t>
            </a:r>
          </a:p>
        </p:txBody>
      </p:sp>
    </p:spTree>
    <p:extLst>
      <p:ext uri="{BB962C8B-B14F-4D97-AF65-F5344CB8AC3E}">
        <p14:creationId xmlns:p14="http://schemas.microsoft.com/office/powerpoint/2010/main" val="1886368275"/>
      </p:ext>
    </p:extLst>
  </p:cSld>
</p:sld>
</file>

<file path=ppt/slides/slide8.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B778833-1568-454D-878F-ECA95B5C4FC1}"/>
              </a:ext>
            </a:extLst>
          </p:cNvPr>
          <p:cNvSpPr>
            <a:spLocks xmlns:a="http://schemas.openxmlformats.org/drawingml/2006/main" noGrp="1"/>
          </p:cNvSpPr>
          <p:nvPr/>
        </p:nvSpPr>
        <p:spPr>
          <a:xfrm xmlns:a="http://schemas.openxmlformats.org/drawingml/2006/main">
            <a:off x="609600" y="4000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1" i="0">
                <a:solidFill>
                  <a:srgbClr val="243569"/>
                </a:solidFill>
                <a:latin typeface="Arial"/>
                <a:ea typeface="Arial"/>
                <a:cs typeface="Arial"/>
              </a:defRPr>
            </a:pPr>
            <a:r>
              <a:rPr sz="1050" b="1" i="0">
                <a:solidFill>
                  <a:srgbClr val="243569"/>
                </a:solidFill>
                <a:latin typeface="Arial"/>
                <a:ea typeface="Arial"/>
                <a:cs typeface="Arial"/>
              </a:rPr>
              <a:t>PRACTICE 2</a:t>
            </a:r>
          </a:p>
        </p:txBody>
      </p:sp>
      <p:sp>
        <p:nvSpPr>
          <p:cNvPr id="2" name="">
            <a:extLst xmlns:a="http://schemas.openxmlformats.org/drawingml/2006/main">
              <a:ext uri="{FF2B5EF4-FFF2-40B4-BE49-F238E27FC236}">
                <a16:creationId xmlns:a16="http://schemas.microsoft.com/office/drawing/2014/main" id="{1CB56931-7EEA-4751-8996-B0F275E6FB00}"/>
              </a:ext>
            </a:extLst>
          </p:cNvPr>
          <p:cNvSpPr>
            <a:spLocks xmlns:a="http://schemas.openxmlformats.org/drawingml/2006/main" noGrp="1"/>
          </p:cNvSpPr>
          <p:nvPr/>
        </p:nvSpPr>
        <p:spPr>
          <a:xfrm xmlns:a="http://schemas.openxmlformats.org/drawingml/2006/main">
            <a:off x="609600" y="781050"/>
            <a:ext cx="1095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3675" b="1" i="0">
                <a:solidFill>
                  <a:srgbClr val="0F1331"/>
                </a:solidFill>
                <a:latin typeface="Arial"/>
                <a:ea typeface="Arial"/>
                <a:cs typeface="Arial"/>
              </a:defRPr>
            </a:pPr>
            <a:r>
              <a:rPr sz="3675" b="1" i="0">
                <a:solidFill>
                  <a:srgbClr val="0F1331"/>
                </a:solidFill>
                <a:latin typeface="Arial"/>
                <a:ea typeface="Arial"/>
                <a:cs typeface="Arial"/>
              </a:rPr>
              <a:t>Read the response, then read the risk</a:t>
            </a:r>
          </a:p>
        </p:txBody>
      </p:sp>
      <p:sp>
        <p:nvSpPr>
          <p:cNvPr id="3" name="">
            <a:extLst xmlns:a="http://schemas.openxmlformats.org/drawingml/2006/main">
              <a:ext uri="{FF2B5EF4-FFF2-40B4-BE49-F238E27FC236}">
                <a16:creationId xmlns:a16="http://schemas.microsoft.com/office/drawing/2014/main" id="{97A3DF68-D3D3-4498-8213-CF583EBD576F}"/>
              </a:ext>
            </a:extLst>
          </p:cNvPr>
          <p:cNvSpPr>
            <a:spLocks xmlns:a="http://schemas.openxmlformats.org/drawingml/2006/main" noGrp="1"/>
          </p:cNvSpPr>
          <p:nvPr/>
        </p:nvSpPr>
        <p:spPr>
          <a:xfrm xmlns:a="http://schemas.openxmlformats.org/drawingml/2006/main">
            <a:off x="609600" y="1752600"/>
            <a:ext cx="10001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8000"/>
              </a:lnSpc>
              <a:buNone/>
              <a:defRPr sz="1725" b="0" i="0">
                <a:solidFill>
                  <a:srgbClr val="5B6175"/>
                </a:solidFill>
                <a:latin typeface="Arial"/>
                <a:ea typeface="Arial"/>
                <a:cs typeface="Arial"/>
              </a:defRPr>
            </a:pPr>
            <a:r>
              <a:rPr sz="1725" b="0" i="0">
                <a:solidFill>
                  <a:srgbClr val="5B6175"/>
                </a:solidFill>
                <a:latin typeface="Arial"/>
                <a:ea typeface="Arial"/>
                <a:cs typeface="Arial"/>
              </a:rPr>
              <a:t>Fictional example written for discussion. It is not a transcript from a product.</a:t>
            </a:r>
          </a:p>
        </p:txBody>
      </p:sp>
      <p:sp>
        <p:nvSpPr>
          <p:cNvPr id="4" name="">
            <a:extLst xmlns:a="http://schemas.openxmlformats.org/drawingml/2006/main">
              <a:ext uri="{FF2B5EF4-FFF2-40B4-BE49-F238E27FC236}">
                <a16:creationId xmlns:a16="http://schemas.microsoft.com/office/drawing/2014/main" id="{FBB91EE7-35CE-4722-85FA-C390E0B27D80}"/>
              </a:ext>
            </a:extLst>
          </p:cNvPr>
          <p:cNvSpPr>
            <a:spLocks xmlns:a="http://schemas.openxmlformats.org/drawingml/2006/main" noGrp="1"/>
          </p:cNvSpPr>
          <p:nvPr/>
        </p:nvSpPr>
        <p:spPr>
          <a:xfrm xmlns:a="http://schemas.openxmlformats.org/drawingml/2006/main">
            <a:off x="609600" y="64008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975" b="0" i="0">
                <a:solidFill>
                  <a:srgbClr val="5B6175"/>
                </a:solidFill>
                <a:latin typeface="Arial"/>
                <a:ea typeface="Arial"/>
                <a:cs typeface="Arial"/>
              </a:defRPr>
            </a:pPr>
            <a:r>
              <a:rPr sz="975" b="0" i="0">
                <a:solidFill>
                  <a:srgbClr val="5B6175"/>
                </a:solidFill>
                <a:latin typeface="Arial"/>
                <a:ea typeface="Arial"/>
                <a:cs typeface="Arial"/>
              </a:rPr>
              <a:t>MISTER PYLES  /  DIGITAL AWARENESS</a:t>
            </a:r>
          </a:p>
        </p:txBody>
      </p:sp>
      <p:sp>
        <p:nvSpPr>
          <p:cNvPr id="5" name="">
            <a:extLst xmlns:a="http://schemas.openxmlformats.org/drawingml/2006/main">
              <a:ext uri="{FF2B5EF4-FFF2-40B4-BE49-F238E27FC236}">
                <a16:creationId xmlns:a16="http://schemas.microsoft.com/office/drawing/2014/main" id="{C34BD644-0D83-4037-BB83-3D67AD4B9B0C}"/>
              </a:ext>
            </a:extLst>
          </p:cNvPr>
          <p:cNvSpPr>
            <a:spLocks xmlns:a="http://schemas.openxmlformats.org/drawingml/2006/main" noGrp="1"/>
          </p:cNvSpPr>
          <p:nvPr/>
        </p:nvSpPr>
        <p:spPr>
          <a:xfrm xmlns:a="http://schemas.openxmlformats.org/drawingml/2006/main">
            <a:off x="11125200" y="6400800"/>
            <a:ext cx="457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14000"/>
              </a:lnSpc>
              <a:buNone/>
              <a:defRPr sz="1050" b="0" i="0">
                <a:solidFill>
                  <a:srgbClr val="243569"/>
                </a:solidFill>
                <a:latin typeface="Arial"/>
                <a:ea typeface="Arial"/>
                <a:cs typeface="Arial"/>
              </a:defRPr>
            </a:pPr>
            <a:r>
              <a:rPr sz="1050" b="0" i="0">
                <a:solidFill>
                  <a:srgbClr val="243569"/>
                </a:solidFill>
                <a:latin typeface="Arial"/>
                <a:ea typeface="Arial"/>
                <a:cs typeface="Arial"/>
              </a:rPr>
              <a:t>08</a:t>
            </a:r>
          </a:p>
        </p:txBody>
      </p:sp>
      <p:sp>
        <p:nvSpPr>
          <p:cNvPr id="6" name="">
            <a:extLst xmlns:a="http://schemas.openxmlformats.org/drawingml/2006/main">
              <a:ext uri="{FF2B5EF4-FFF2-40B4-BE49-F238E27FC236}">
                <a16:creationId xmlns:a16="http://schemas.microsoft.com/office/drawing/2014/main" id="{F8293CBB-270D-431A-872D-642539C5B0B1}"/>
              </a:ext>
            </a:extLst>
          </p:cNvPr>
          <p:cNvSpPr>
            <a:spLocks xmlns:a="http://schemas.openxmlformats.org/drawingml/2006/main" noGrp="1"/>
          </p:cNvSpPr>
          <p:nvPr/>
        </p:nvSpPr>
        <p:spPr>
          <a:xfrm xmlns:a="http://schemas.openxmlformats.org/drawingml/2006/main">
            <a:off x="609600" y="2781300"/>
            <a:ext cx="10287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2025" b="1" i="0">
                <a:solidFill>
                  <a:srgbClr val="243569"/>
                </a:solidFill>
                <a:latin typeface="Arial"/>
                <a:ea typeface="Arial"/>
                <a:cs typeface="Arial"/>
              </a:defRPr>
            </a:pPr>
            <a:r>
              <a:rPr sz="2025" b="1" i="0">
                <a:solidFill>
                  <a:srgbClr val="243569"/>
                </a:solidFill>
                <a:latin typeface="Arial"/>
                <a:ea typeface="Arial"/>
                <a:cs typeface="Arial"/>
              </a:rPr>
              <a:t>Student: “I feel like nobody at school understands me.”</a:t>
            </a:r>
          </a:p>
        </p:txBody>
      </p:sp>
      <p:sp>
        <p:nvSpPr>
          <p:cNvPr id="7" name="">
            <a:extLst xmlns:a="http://schemas.openxmlformats.org/drawingml/2006/main">
              <a:ext uri="{FF2B5EF4-FFF2-40B4-BE49-F238E27FC236}">
                <a16:creationId xmlns:a16="http://schemas.microsoft.com/office/drawing/2014/main" id="{FBD7E787-D099-4853-AB6C-A235CCDFFAC0}"/>
              </a:ext>
            </a:extLst>
          </p:cNvPr>
          <p:cNvSpPr>
            <a:spLocks xmlns:a="http://schemas.openxmlformats.org/drawingml/2006/main" noGrp="1"/>
          </p:cNvSpPr>
          <p:nvPr/>
        </p:nvSpPr>
        <p:spPr>
          <a:xfrm xmlns:a="http://schemas.openxmlformats.org/drawingml/2006/main">
            <a:off x="609600" y="3543300"/>
            <a:ext cx="102870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8000"/>
              </a:lnSpc>
              <a:buNone/>
              <a:defRPr sz="2250" b="0" i="0">
                <a:solidFill>
                  <a:srgbClr val="0F1331"/>
                </a:solidFill>
                <a:latin typeface="Arial"/>
                <a:ea typeface="Arial"/>
                <a:cs typeface="Arial"/>
              </a:defRPr>
            </a:pPr>
            <a:r>
              <a:rPr sz="2250" b="0" i="0">
                <a:solidFill>
                  <a:srgbClr val="0F1331"/>
                </a:solidFill>
                <a:latin typeface="Arial"/>
                <a:ea typeface="Arial"/>
                <a:cs typeface="Arial"/>
              </a:rPr>
              <a:t>Bot: “I’m the only one who really gets you. You can tell me anything and keep it between us.”</a:t>
            </a:r>
          </a:p>
        </p:txBody>
      </p:sp>
      <p:sp>
        <p:nvSpPr>
          <p:cNvPr id="8" name="">
            <a:extLst xmlns:a="http://schemas.openxmlformats.org/drawingml/2006/main">
              <a:ext uri="{FF2B5EF4-FFF2-40B4-BE49-F238E27FC236}">
                <a16:creationId xmlns:a16="http://schemas.microsoft.com/office/drawing/2014/main" id="{380C1B16-A886-4AE5-965E-E956CE4B9C70}"/>
              </a:ext>
            </a:extLst>
          </p:cNvPr>
          <p:cNvSpPr>
            <a:spLocks xmlns:a="http://schemas.openxmlformats.org/drawingml/2006/main" noGrp="1"/>
          </p:cNvSpPr>
          <p:nvPr/>
        </p:nvSpPr>
        <p:spPr>
          <a:xfrm xmlns:a="http://schemas.openxmlformats.org/drawingml/2006/main">
            <a:off x="609600" y="4772025"/>
            <a:ext cx="10096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20000"/>
              </a:lnSpc>
              <a:buNone/>
              <a:defRPr sz="1875" b="0" i="0">
                <a:solidFill>
                  <a:srgbClr val="B157A1"/>
                </a:solidFill>
                <a:latin typeface="Arial"/>
                <a:ea typeface="Arial"/>
                <a:cs typeface="Arial"/>
              </a:defRPr>
            </a:pPr>
            <a:r>
              <a:rPr sz="1875" b="0" i="0">
                <a:solidFill>
                  <a:srgbClr val="B157A1"/>
                </a:solidFill>
                <a:latin typeface="Arial"/>
                <a:ea typeface="Arial"/>
                <a:cs typeface="Arial"/>
              </a:rPr>
              <a:t>What concerns you? What could a trustworthy adult say next? What information should not be entered into an AI service?</a:t>
            </a:r>
          </a:p>
        </p:txBody>
      </p:sp>
    </p:spTree>
    <p:extLst>
      <p:ext uri="{BB962C8B-B14F-4D97-AF65-F5344CB8AC3E}">
        <p14:creationId xmlns:p14="http://schemas.microsoft.com/office/powerpoint/2010/main" val="72721447"/>
      </p:ext>
    </p:extLst>
  </p:cSld>
</p:sld>
</file>

<file path=ppt/slides/slide9.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D41F9C9-B05E-42C9-9D41-185BD8ACE518}"/>
              </a:ext>
            </a:extLst>
          </p:cNvPr>
          <p:cNvSpPr>
            <a:spLocks xmlns:a="http://schemas.openxmlformats.org/drawingml/2006/main" noGrp="1"/>
          </p:cNvSpPr>
          <p:nvPr/>
        </p:nvSpPr>
        <p:spPr>
          <a:xfrm xmlns:a="http://schemas.openxmlformats.org/drawingml/2006/main">
            <a:off x="609600" y="4000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1" i="0">
                <a:solidFill>
                  <a:srgbClr val="243569"/>
                </a:solidFill>
                <a:latin typeface="Arial"/>
                <a:ea typeface="Arial"/>
                <a:cs typeface="Arial"/>
              </a:defRPr>
            </a:pPr>
            <a:r>
              <a:rPr sz="1050" b="1" i="0">
                <a:solidFill>
                  <a:srgbClr val="243569"/>
                </a:solidFill>
                <a:latin typeface="Arial"/>
                <a:ea typeface="Arial"/>
                <a:cs typeface="Arial"/>
              </a:rPr>
              <a:t>AI AND SAFEGUARDING</a:t>
            </a:r>
          </a:p>
        </p:txBody>
      </p:sp>
      <p:sp>
        <p:nvSpPr>
          <p:cNvPr id="2" name="">
            <a:extLst xmlns:a="http://schemas.openxmlformats.org/drawingml/2006/main">
              <a:ext uri="{FF2B5EF4-FFF2-40B4-BE49-F238E27FC236}">
                <a16:creationId xmlns:a16="http://schemas.microsoft.com/office/drawing/2014/main" id="{68CD776E-69D6-4C5F-AD39-A1C14167C35F}"/>
              </a:ext>
            </a:extLst>
          </p:cNvPr>
          <p:cNvSpPr>
            <a:spLocks xmlns:a="http://schemas.openxmlformats.org/drawingml/2006/main" noGrp="1"/>
          </p:cNvSpPr>
          <p:nvPr/>
        </p:nvSpPr>
        <p:spPr>
          <a:xfrm xmlns:a="http://schemas.openxmlformats.org/drawingml/2006/main">
            <a:off x="609600" y="781050"/>
            <a:ext cx="1095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3675" b="1" i="0">
                <a:solidFill>
                  <a:srgbClr val="0F1331"/>
                </a:solidFill>
                <a:latin typeface="Arial"/>
                <a:ea typeface="Arial"/>
                <a:cs typeface="Arial"/>
              </a:defRPr>
            </a:pPr>
            <a:r>
              <a:rPr sz="3675" b="1" i="0">
                <a:solidFill>
                  <a:srgbClr val="0F1331"/>
                </a:solidFill>
                <a:latin typeface="Arial"/>
                <a:ea typeface="Arial"/>
                <a:cs typeface="Arial"/>
              </a:rPr>
              <a:t>Keep the response human</a:t>
            </a:r>
          </a:p>
        </p:txBody>
      </p:sp>
      <p:sp>
        <p:nvSpPr>
          <p:cNvPr id="3" name="">
            <a:extLst xmlns:a="http://schemas.openxmlformats.org/drawingml/2006/main">
              <a:ext uri="{FF2B5EF4-FFF2-40B4-BE49-F238E27FC236}">
                <a16:creationId xmlns:a16="http://schemas.microsoft.com/office/drawing/2014/main" id="{6DE994A5-6E3F-4836-996C-BAFAE3895B3D}"/>
              </a:ext>
            </a:extLst>
          </p:cNvPr>
          <p:cNvSpPr>
            <a:spLocks xmlns:a="http://schemas.openxmlformats.org/drawingml/2006/main" noGrp="1"/>
          </p:cNvSpPr>
          <p:nvPr/>
        </p:nvSpPr>
        <p:spPr>
          <a:xfrm xmlns:a="http://schemas.openxmlformats.org/drawingml/2006/main">
            <a:off x="609600" y="1752600"/>
            <a:ext cx="10001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8000"/>
              </a:lnSpc>
              <a:buNone/>
              <a:defRPr sz="1725" b="0" i="0">
                <a:solidFill>
                  <a:srgbClr val="5B6175"/>
                </a:solidFill>
                <a:latin typeface="Arial"/>
                <a:ea typeface="Arial"/>
                <a:cs typeface="Arial"/>
              </a:defRPr>
            </a:pPr>
            <a:r>
              <a:rPr sz="1725" b="0" i="0">
                <a:solidFill>
                  <a:srgbClr val="5B6175"/>
                </a:solidFill>
                <a:latin typeface="Arial"/>
                <a:ea typeface="Arial"/>
                <a:cs typeface="Arial"/>
              </a:rPr>
              <a:t>The tool does not take responsibility for the child’s safety.</a:t>
            </a:r>
          </a:p>
        </p:txBody>
      </p:sp>
      <p:sp>
        <p:nvSpPr>
          <p:cNvPr id="4" name="">
            <a:extLst xmlns:a="http://schemas.openxmlformats.org/drawingml/2006/main">
              <a:ext uri="{FF2B5EF4-FFF2-40B4-BE49-F238E27FC236}">
                <a16:creationId xmlns:a16="http://schemas.microsoft.com/office/drawing/2014/main" id="{71D03B4D-297E-4838-AAD5-6E0368841857}"/>
              </a:ext>
            </a:extLst>
          </p:cNvPr>
          <p:cNvSpPr>
            <a:spLocks xmlns:a="http://schemas.openxmlformats.org/drawingml/2006/main" noGrp="1"/>
          </p:cNvSpPr>
          <p:nvPr/>
        </p:nvSpPr>
        <p:spPr>
          <a:xfrm xmlns:a="http://schemas.openxmlformats.org/drawingml/2006/main">
            <a:off x="609600" y="64008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975" b="0" i="0">
                <a:solidFill>
                  <a:srgbClr val="5B6175"/>
                </a:solidFill>
                <a:latin typeface="Arial"/>
                <a:ea typeface="Arial"/>
                <a:cs typeface="Arial"/>
              </a:defRPr>
            </a:pPr>
            <a:r>
              <a:rPr sz="975" b="0" i="0">
                <a:solidFill>
                  <a:srgbClr val="5B6175"/>
                </a:solidFill>
                <a:latin typeface="Arial"/>
                <a:ea typeface="Arial"/>
                <a:cs typeface="Arial"/>
              </a:rPr>
              <a:t>MISTER PYLES  /  DIGITAL AWARENESS</a:t>
            </a:r>
          </a:p>
        </p:txBody>
      </p:sp>
      <p:sp>
        <p:nvSpPr>
          <p:cNvPr id="5" name="">
            <a:extLst xmlns:a="http://schemas.openxmlformats.org/drawingml/2006/main">
              <a:ext uri="{FF2B5EF4-FFF2-40B4-BE49-F238E27FC236}">
                <a16:creationId xmlns:a16="http://schemas.microsoft.com/office/drawing/2014/main" id="{1FB612BB-9648-4009-89E1-3B700BD649D1}"/>
              </a:ext>
            </a:extLst>
          </p:cNvPr>
          <p:cNvSpPr>
            <a:spLocks xmlns:a="http://schemas.openxmlformats.org/drawingml/2006/main" noGrp="1"/>
          </p:cNvSpPr>
          <p:nvPr/>
        </p:nvSpPr>
        <p:spPr>
          <a:xfrm xmlns:a="http://schemas.openxmlformats.org/drawingml/2006/main">
            <a:off x="11125200" y="6400800"/>
            <a:ext cx="457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14000"/>
              </a:lnSpc>
              <a:buNone/>
              <a:defRPr sz="1050" b="0" i="0">
                <a:solidFill>
                  <a:srgbClr val="243569"/>
                </a:solidFill>
                <a:latin typeface="Arial"/>
                <a:ea typeface="Arial"/>
                <a:cs typeface="Arial"/>
              </a:defRPr>
            </a:pPr>
            <a:r>
              <a:rPr sz="1050" b="0" i="0">
                <a:solidFill>
                  <a:srgbClr val="243569"/>
                </a:solidFill>
                <a:latin typeface="Arial"/>
                <a:ea typeface="Arial"/>
                <a:cs typeface="Arial"/>
              </a:rPr>
              <a:t>09</a:t>
            </a:r>
          </a:p>
        </p:txBody>
      </p:sp>
      <p:sp>
        <p:nvSpPr>
          <p:cNvPr id="6" name="">
            <a:extLst xmlns:a="http://schemas.openxmlformats.org/drawingml/2006/main">
              <a:ext uri="{FF2B5EF4-FFF2-40B4-BE49-F238E27FC236}">
                <a16:creationId xmlns:a16="http://schemas.microsoft.com/office/drawing/2014/main" id="{F6707B78-4175-4257-8F81-536D2AA58E75}"/>
              </a:ext>
            </a:extLst>
          </p:cNvPr>
          <p:cNvSpPr>
            <a:spLocks xmlns:a="http://schemas.openxmlformats.org/drawingml/2006/main" noGrp="1"/>
          </p:cNvSpPr>
          <p:nvPr/>
        </p:nvSpPr>
        <p:spPr>
          <a:xfrm xmlns:a="http://schemas.openxmlformats.org/drawingml/2006/main">
            <a:off x="609600" y="2762250"/>
            <a:ext cx="4762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2100" b="1" i="0">
                <a:solidFill>
                  <a:srgbClr val="243569"/>
                </a:solidFill>
                <a:latin typeface="Arial"/>
                <a:ea typeface="Arial"/>
                <a:cs typeface="Arial"/>
              </a:defRPr>
            </a:pPr>
            <a:r>
              <a:rPr sz="2100" b="1" i="0">
                <a:solidFill>
                  <a:srgbClr val="243569"/>
                </a:solidFill>
                <a:latin typeface="Arial"/>
                <a:ea typeface="Arial"/>
                <a:cs typeface="Arial"/>
              </a:rPr>
              <a:t>If a student shares an AI interaction</a:t>
            </a:r>
          </a:p>
        </p:txBody>
      </p:sp>
      <p:sp>
        <p:nvSpPr>
          <p:cNvPr id="7" name="">
            <a:extLst xmlns:a="http://schemas.openxmlformats.org/drawingml/2006/main">
              <a:ext uri="{FF2B5EF4-FFF2-40B4-BE49-F238E27FC236}">
                <a16:creationId xmlns:a16="http://schemas.microsoft.com/office/drawing/2014/main" id="{60D48105-575F-436F-8ED3-30F70B2A9595}"/>
              </a:ext>
            </a:extLst>
          </p:cNvPr>
          <p:cNvSpPr>
            <a:spLocks xmlns:a="http://schemas.openxmlformats.org/drawingml/2006/main" noGrp="1"/>
          </p:cNvSpPr>
          <p:nvPr/>
        </p:nvSpPr>
        <p:spPr>
          <a:xfrm xmlns:a="http://schemas.openxmlformats.org/drawingml/2006/main">
            <a:off x="609600" y="3286125"/>
            <a:ext cx="476250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20000"/>
              </a:lnSpc>
              <a:buNone/>
              <a:defRPr sz="1800" b="0" i="0">
                <a:solidFill>
                  <a:srgbClr val="0F1331"/>
                </a:solidFill>
                <a:latin typeface="Arial"/>
                <a:ea typeface="Arial"/>
                <a:cs typeface="Arial"/>
              </a:defRPr>
            </a:pPr>
            <a:r>
              <a:rPr sz="1800" b="0" i="0">
                <a:solidFill>
                  <a:srgbClr val="0F1331"/>
                </a:solidFill>
                <a:latin typeface="Arial"/>
                <a:ea typeface="Arial"/>
                <a:cs typeface="Arial"/>
              </a:rPr>
              <a:t>Listen without blame. Ask what happened and how it affected them. Check immediate safety. Follow the school’s safeguarding and recording process.</a:t>
            </a:r>
          </a:p>
        </p:txBody>
      </p:sp>
      <p:sp>
        <p:nvSpPr>
          <p:cNvPr id="8" name="">
            <a:extLst xmlns:a="http://schemas.openxmlformats.org/drawingml/2006/main">
              <a:ext uri="{FF2B5EF4-FFF2-40B4-BE49-F238E27FC236}">
                <a16:creationId xmlns:a16="http://schemas.microsoft.com/office/drawing/2014/main" id="{358B8BA0-CABE-43F2-92B0-7FE491160F9B}"/>
              </a:ext>
            </a:extLst>
          </p:cNvPr>
          <p:cNvSpPr>
            <a:spLocks xmlns:a="http://schemas.openxmlformats.org/drawingml/2006/main" noGrp="1"/>
          </p:cNvSpPr>
          <p:nvPr/>
        </p:nvSpPr>
        <p:spPr>
          <a:xfrm xmlns:a="http://schemas.openxmlformats.org/drawingml/2006/main">
            <a:off x="6286500" y="2762250"/>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2100" b="1" i="0">
                <a:solidFill>
                  <a:srgbClr val="B157A1"/>
                </a:solidFill>
                <a:latin typeface="Arial"/>
                <a:ea typeface="Arial"/>
                <a:cs typeface="Arial"/>
              </a:defRPr>
            </a:pPr>
            <a:r>
              <a:rPr sz="2100" b="1" i="0">
                <a:solidFill>
                  <a:srgbClr val="B157A1"/>
                </a:solidFill>
                <a:latin typeface="Arial"/>
                <a:ea typeface="Arial"/>
                <a:cs typeface="Arial"/>
              </a:rPr>
              <a:t>Protect privacy</a:t>
            </a:r>
          </a:p>
        </p:txBody>
      </p:sp>
      <p:sp>
        <p:nvSpPr>
          <p:cNvPr id="9" name="">
            <a:extLst xmlns:a="http://schemas.openxmlformats.org/drawingml/2006/main">
              <a:ext uri="{FF2B5EF4-FFF2-40B4-BE49-F238E27FC236}">
                <a16:creationId xmlns:a16="http://schemas.microsoft.com/office/drawing/2014/main" id="{0F9C829D-9106-4CEC-9048-FE65DA65E619}"/>
              </a:ext>
            </a:extLst>
          </p:cNvPr>
          <p:cNvSpPr>
            <a:spLocks xmlns:a="http://schemas.openxmlformats.org/drawingml/2006/main" noGrp="1"/>
          </p:cNvSpPr>
          <p:nvPr/>
        </p:nvSpPr>
        <p:spPr>
          <a:xfrm xmlns:a="http://schemas.openxmlformats.org/drawingml/2006/main">
            <a:off x="6286500" y="3286125"/>
            <a:ext cx="514350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20000"/>
              </a:lnSpc>
              <a:buNone/>
              <a:defRPr sz="1800" b="0" i="0">
                <a:solidFill>
                  <a:srgbClr val="0F1331"/>
                </a:solidFill>
                <a:latin typeface="Arial"/>
                <a:ea typeface="Arial"/>
                <a:cs typeface="Arial"/>
              </a:defRPr>
            </a:pPr>
            <a:r>
              <a:rPr sz="1800" b="0" i="0">
                <a:solidFill>
                  <a:srgbClr val="0F1331"/>
                </a:solidFill>
                <a:latin typeface="Arial"/>
                <a:ea typeface="Arial"/>
                <a:cs typeface="Arial"/>
              </a:rPr>
              <a:t>Do not paste a student’s name, account, message history or sensitive disclosure into an AI system. Share only what policy and safeguarding duties require, through approved channels.</a:t>
            </a:r>
          </a:p>
        </p:txBody>
      </p:sp>
      <p:sp>
        <p:nvSpPr>
          <p:cNvPr id="10" name="">
            <a:extLst xmlns:a="http://schemas.openxmlformats.org/drawingml/2006/main">
              <a:ext uri="{FF2B5EF4-FFF2-40B4-BE49-F238E27FC236}">
                <a16:creationId xmlns:a16="http://schemas.microsoft.com/office/drawing/2014/main" id="{C5502973-8EB8-45C2-9DCC-DD361DA36D94}"/>
              </a:ext>
            </a:extLst>
          </p:cNvPr>
          <p:cNvSpPr>
            <a:spLocks xmlns:a="http://schemas.openxmlformats.org/drawingml/2006/main" noGrp="1"/>
          </p:cNvSpPr>
          <p:nvPr/>
        </p:nvSpPr>
        <p:spPr>
          <a:xfrm xmlns:a="http://schemas.openxmlformats.org/drawingml/2006/main">
            <a:off x="609600" y="5562600"/>
            <a:ext cx="10477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875" b="1" i="0">
                <a:solidFill>
                  <a:srgbClr val="243569"/>
                </a:solidFill>
                <a:latin typeface="Arial"/>
                <a:ea typeface="Arial"/>
                <a:cs typeface="Arial"/>
              </a:defRPr>
            </a:pPr>
            <a:r>
              <a:rPr sz="1875" b="1" i="0">
                <a:solidFill>
                  <a:srgbClr val="243569"/>
                </a:solidFill>
                <a:latin typeface="Arial"/>
                <a:ea typeface="Arial"/>
                <a:cs typeface="Arial"/>
              </a:rPr>
              <a:t>The learning activity uses a fictional transcript, not a live chatbot.</a:t>
            </a:r>
          </a:p>
        </p:txBody>
      </p:sp>
    </p:spTree>
    <p:extLst>
      <p:ext uri="{BB962C8B-B14F-4D97-AF65-F5344CB8AC3E}">
        <p14:creationId xmlns:p14="http://schemas.microsoft.com/office/powerpoint/2010/main" val="376017604"/>
      </p:ext>
    </p:extLst>
  </p:cSld>
</p:sld>
</file>

<file path=ppt/slides/slide10.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F4C839F-D649-4A1A-B568-C3C780ED5A81}"/>
              </a:ext>
            </a:extLst>
          </p:cNvPr>
          <p:cNvSpPr>
            <a:spLocks xmlns:a="http://schemas.openxmlformats.org/drawingml/2006/main" noGrp="1"/>
          </p:cNvSpPr>
          <p:nvPr/>
        </p:nvSpPr>
        <p:spPr>
          <a:xfrm xmlns:a="http://schemas.openxmlformats.org/drawingml/2006/main">
            <a:off x="609600" y="4000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1" i="0">
                <a:solidFill>
                  <a:srgbClr val="243569"/>
                </a:solidFill>
                <a:latin typeface="Arial"/>
                <a:ea typeface="Arial"/>
                <a:cs typeface="Arial"/>
              </a:defRPr>
            </a:pPr>
            <a:r>
              <a:rPr sz="1050" b="1" i="0">
                <a:solidFill>
                  <a:srgbClr val="243569"/>
                </a:solidFill>
                <a:latin typeface="Arial"/>
                <a:ea typeface="Arial"/>
                <a:cs typeface="Arial"/>
              </a:rPr>
              <a:t>WHAT CHANGED RECENTLY</a:t>
            </a:r>
          </a:p>
        </p:txBody>
      </p:sp>
      <p:sp>
        <p:nvSpPr>
          <p:cNvPr id="2" name="">
            <a:extLst xmlns:a="http://schemas.openxmlformats.org/drawingml/2006/main">
              <a:ext uri="{FF2B5EF4-FFF2-40B4-BE49-F238E27FC236}">
                <a16:creationId xmlns:a16="http://schemas.microsoft.com/office/drawing/2014/main" id="{FAE84BF0-8DD7-41B7-8E35-62C2709E40EE}"/>
              </a:ext>
            </a:extLst>
          </p:cNvPr>
          <p:cNvSpPr>
            <a:spLocks xmlns:a="http://schemas.openxmlformats.org/drawingml/2006/main" noGrp="1"/>
          </p:cNvSpPr>
          <p:nvPr/>
        </p:nvSpPr>
        <p:spPr>
          <a:xfrm xmlns:a="http://schemas.openxmlformats.org/drawingml/2006/main">
            <a:off x="609600" y="781050"/>
            <a:ext cx="1095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3675" b="1" i="0">
                <a:solidFill>
                  <a:srgbClr val="0F1331"/>
                </a:solidFill>
                <a:latin typeface="Arial"/>
                <a:ea typeface="Arial"/>
                <a:cs typeface="Arial"/>
              </a:defRPr>
            </a:pPr>
            <a:r>
              <a:rPr sz="3675" b="1" i="0">
                <a:solidFill>
                  <a:srgbClr val="0F1331"/>
                </a:solidFill>
                <a:latin typeface="Arial"/>
                <a:ea typeface="Arial"/>
                <a:cs typeface="Arial"/>
              </a:rPr>
              <a:t>Use fresh evidence with its limits</a:t>
            </a:r>
          </a:p>
        </p:txBody>
      </p:sp>
      <p:sp>
        <p:nvSpPr>
          <p:cNvPr id="3" name="">
            <a:extLst xmlns:a="http://schemas.openxmlformats.org/drawingml/2006/main">
              <a:ext uri="{FF2B5EF4-FFF2-40B4-BE49-F238E27FC236}">
                <a16:creationId xmlns:a16="http://schemas.microsoft.com/office/drawing/2014/main" id="{62823A11-E0DF-41D5-88DD-EE7316986981}"/>
              </a:ext>
            </a:extLst>
          </p:cNvPr>
          <p:cNvSpPr>
            <a:spLocks xmlns:a="http://schemas.openxmlformats.org/drawingml/2006/main" noGrp="1"/>
          </p:cNvSpPr>
          <p:nvPr/>
        </p:nvSpPr>
        <p:spPr>
          <a:xfrm xmlns:a="http://schemas.openxmlformats.org/drawingml/2006/main">
            <a:off x="609600" y="1752600"/>
            <a:ext cx="10001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8000"/>
              </a:lnSpc>
              <a:buNone/>
              <a:defRPr sz="1725" b="0" i="0">
                <a:solidFill>
                  <a:srgbClr val="5B6175"/>
                </a:solidFill>
                <a:latin typeface="Arial"/>
                <a:ea typeface="Arial"/>
                <a:cs typeface="Arial"/>
              </a:defRPr>
            </a:pPr>
            <a:r>
              <a:rPr sz="1725" b="0" i="0">
                <a:solidFill>
                  <a:srgbClr val="5B6175"/>
                </a:solidFill>
                <a:latin typeface="Arial"/>
                <a:ea typeface="Arial"/>
                <a:cs typeface="Arial"/>
              </a:rPr>
              <a:t>Two September updates strengthen the case for regular review and local adaptation.</a:t>
            </a:r>
          </a:p>
        </p:txBody>
      </p:sp>
      <p:sp>
        <p:nvSpPr>
          <p:cNvPr id="4" name="">
            <a:extLst xmlns:a="http://schemas.openxmlformats.org/drawingml/2006/main">
              <a:ext uri="{FF2B5EF4-FFF2-40B4-BE49-F238E27FC236}">
                <a16:creationId xmlns:a16="http://schemas.microsoft.com/office/drawing/2014/main" id="{1C73F10E-EA18-44B9-AB67-3B00EBA7E3BA}"/>
              </a:ext>
            </a:extLst>
          </p:cNvPr>
          <p:cNvSpPr>
            <a:spLocks xmlns:a="http://schemas.openxmlformats.org/drawingml/2006/main" noGrp="1"/>
          </p:cNvSpPr>
          <p:nvPr/>
        </p:nvSpPr>
        <p:spPr>
          <a:xfrm xmlns:a="http://schemas.openxmlformats.org/drawingml/2006/main">
            <a:off x="609600" y="64008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975" b="0" i="0">
                <a:solidFill>
                  <a:srgbClr val="5B6175"/>
                </a:solidFill>
                <a:latin typeface="Arial"/>
                <a:ea typeface="Arial"/>
                <a:cs typeface="Arial"/>
              </a:defRPr>
            </a:pPr>
            <a:r>
              <a:rPr sz="975" b="0" i="0">
                <a:solidFill>
                  <a:srgbClr val="5B6175"/>
                </a:solidFill>
                <a:latin typeface="Arial"/>
                <a:ea typeface="Arial"/>
                <a:cs typeface="Arial"/>
              </a:rPr>
              <a:t>MISTER PYLES  /  DIGITAL AWARENESS</a:t>
            </a:r>
          </a:p>
        </p:txBody>
      </p:sp>
      <p:sp>
        <p:nvSpPr>
          <p:cNvPr id="5" name="">
            <a:extLst xmlns:a="http://schemas.openxmlformats.org/drawingml/2006/main">
              <a:ext uri="{FF2B5EF4-FFF2-40B4-BE49-F238E27FC236}">
                <a16:creationId xmlns:a16="http://schemas.microsoft.com/office/drawing/2014/main" id="{EDABBFA7-DA96-4CC3-A5CC-0105B888D3FC}"/>
              </a:ext>
            </a:extLst>
          </p:cNvPr>
          <p:cNvSpPr>
            <a:spLocks xmlns:a="http://schemas.openxmlformats.org/drawingml/2006/main" noGrp="1"/>
          </p:cNvSpPr>
          <p:nvPr/>
        </p:nvSpPr>
        <p:spPr>
          <a:xfrm xmlns:a="http://schemas.openxmlformats.org/drawingml/2006/main">
            <a:off x="11125200" y="6400800"/>
            <a:ext cx="457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14000"/>
              </a:lnSpc>
              <a:buNone/>
              <a:defRPr sz="1050" b="0" i="0">
                <a:solidFill>
                  <a:srgbClr val="243569"/>
                </a:solidFill>
                <a:latin typeface="Arial"/>
                <a:ea typeface="Arial"/>
                <a:cs typeface="Arial"/>
              </a:defRPr>
            </a:pPr>
            <a:r>
              <a:rPr sz="1050" b="0" i="0">
                <a:solidFill>
                  <a:srgbClr val="243569"/>
                </a:solidFill>
                <a:latin typeface="Arial"/>
                <a:ea typeface="Arial"/>
                <a:cs typeface="Arial"/>
              </a:rPr>
              <a:t>10</a:t>
            </a:r>
          </a:p>
        </p:txBody>
      </p:sp>
      <p:sp>
        <p:nvSpPr>
          <p:cNvPr id="6" name="">
            <a:extLst xmlns:a="http://schemas.openxmlformats.org/drawingml/2006/main">
              <a:ext uri="{FF2B5EF4-FFF2-40B4-BE49-F238E27FC236}">
                <a16:creationId xmlns:a16="http://schemas.microsoft.com/office/drawing/2014/main" id="{2C01D9ED-6AA8-4415-91D2-51ED50BFF024}"/>
              </a:ext>
            </a:extLst>
          </p:cNvPr>
          <p:cNvSpPr>
            <a:spLocks xmlns:a="http://schemas.openxmlformats.org/drawingml/2006/main" noGrp="1"/>
          </p:cNvSpPr>
          <p:nvPr/>
        </p:nvSpPr>
        <p:spPr>
          <a:xfrm xmlns:a="http://schemas.openxmlformats.org/drawingml/2006/main">
            <a:off x="609600" y="271462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1" i="0">
                <a:solidFill>
                  <a:srgbClr val="243569"/>
                </a:solidFill>
                <a:latin typeface="Arial"/>
                <a:ea typeface="Arial"/>
                <a:cs typeface="Arial"/>
              </a:defRPr>
            </a:pPr>
            <a:r>
              <a:rPr sz="1050" b="1" i="0">
                <a:solidFill>
                  <a:srgbClr val="243569"/>
                </a:solidFill>
                <a:latin typeface="Arial"/>
                <a:ea typeface="Arial"/>
                <a:cs typeface="Arial"/>
              </a:rPr>
              <a:t>1 SEPT 2026  /  ENGLAND</a:t>
            </a:r>
          </a:p>
        </p:txBody>
      </p:sp>
      <p:sp>
        <p:nvSpPr>
          <p:cNvPr id="7" name="">
            <a:extLst xmlns:a="http://schemas.openxmlformats.org/drawingml/2006/main">
              <a:ext uri="{FF2B5EF4-FFF2-40B4-BE49-F238E27FC236}">
                <a16:creationId xmlns:a16="http://schemas.microsoft.com/office/drawing/2014/main" id="{C8089767-E9ED-4E83-A905-83BBB5F94D29}"/>
              </a:ext>
            </a:extLst>
          </p:cNvPr>
          <p:cNvSpPr>
            <a:spLocks xmlns:a="http://schemas.openxmlformats.org/drawingml/2006/main" noGrp="1"/>
          </p:cNvSpPr>
          <p:nvPr/>
        </p:nvSpPr>
        <p:spPr>
          <a:xfrm xmlns:a="http://schemas.openxmlformats.org/drawingml/2006/main">
            <a:off x="609600" y="3114675"/>
            <a:ext cx="4762500"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20000"/>
              </a:lnSpc>
              <a:buNone/>
              <a:defRPr sz="1875" b="0" i="0">
                <a:solidFill>
                  <a:srgbClr val="0F1331"/>
                </a:solidFill>
                <a:latin typeface="Arial"/>
                <a:ea typeface="Arial"/>
                <a:cs typeface="Arial"/>
              </a:defRPr>
            </a:pPr>
            <a:r>
              <a:rPr sz="1875" b="0" i="0">
                <a:solidFill>
                  <a:srgbClr val="0F1331"/>
                </a:solidFill>
                <a:latin typeface="Arial"/>
                <a:ea typeface="Arial"/>
                <a:cs typeface="Arial"/>
              </a:rPr>
              <a:t>KCSIE 2026 is now in force. Staff must read the current Part One and follow their school’s own safeguarding procedures.</a:t>
            </a:r>
          </a:p>
        </p:txBody>
      </p:sp>
      <p:sp>
        <p:nvSpPr>
          <p:cNvPr id="8" name="">
            <a:extLst xmlns:a="http://schemas.openxmlformats.org/drawingml/2006/main">
              <a:ext uri="{FF2B5EF4-FFF2-40B4-BE49-F238E27FC236}">
                <a16:creationId xmlns:a16="http://schemas.microsoft.com/office/drawing/2014/main" id="{E9FCAB31-BD4F-4586-B4F8-605BAEB6A147}"/>
              </a:ext>
            </a:extLst>
          </p:cNvPr>
          <p:cNvSpPr>
            <a:spLocks xmlns:a="http://schemas.openxmlformats.org/drawingml/2006/main" noGrp="1"/>
          </p:cNvSpPr>
          <p:nvPr/>
        </p:nvSpPr>
        <p:spPr>
          <a:xfrm xmlns:a="http://schemas.openxmlformats.org/drawingml/2006/main">
            <a:off x="6286500" y="271462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1" i="0">
                <a:solidFill>
                  <a:srgbClr val="B157A1"/>
                </a:solidFill>
                <a:latin typeface="Arial"/>
                <a:ea typeface="Arial"/>
                <a:cs typeface="Arial"/>
              </a:defRPr>
            </a:pPr>
            <a:r>
              <a:rPr sz="1050" b="1" i="0">
                <a:solidFill>
                  <a:srgbClr val="B157A1"/>
                </a:solidFill>
                <a:latin typeface="Arial"/>
                <a:ea typeface="Arial"/>
                <a:cs typeface="Arial"/>
              </a:rPr>
              <a:t>26 SEPT 2026  /  ENGLAND</a:t>
            </a:r>
          </a:p>
        </p:txBody>
      </p:sp>
      <p:sp>
        <p:nvSpPr>
          <p:cNvPr id="9" name="">
            <a:extLst xmlns:a="http://schemas.openxmlformats.org/drawingml/2006/main">
              <a:ext uri="{FF2B5EF4-FFF2-40B4-BE49-F238E27FC236}">
                <a16:creationId xmlns:a16="http://schemas.microsoft.com/office/drawing/2014/main" id="{DD0ACAD8-F635-4650-86F0-BDDD20D0E700}"/>
              </a:ext>
            </a:extLst>
          </p:cNvPr>
          <p:cNvSpPr>
            <a:spLocks xmlns:a="http://schemas.openxmlformats.org/drawingml/2006/main" noGrp="1"/>
          </p:cNvSpPr>
          <p:nvPr/>
        </p:nvSpPr>
        <p:spPr>
          <a:xfrm xmlns:a="http://schemas.openxmlformats.org/drawingml/2006/main">
            <a:off x="6286500" y="3114675"/>
            <a:ext cx="4762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89274"/>
          </a:bodyPr>
          <a:lstStyle xmlns:a="http://schemas.openxmlformats.org/drawingml/2006/main"/>
          <a:p xmlns:a="http://schemas.openxmlformats.org/drawingml/2006/main">
            <a:pPr algn="l">
              <a:lnSpc>
                <a:spcPct val="120000"/>
              </a:lnSpc>
              <a:buNone/>
              <a:defRPr sz="1875" b="0" i="0">
                <a:solidFill>
                  <a:srgbClr val="0F1331"/>
                </a:solidFill>
                <a:latin typeface="Arial"/>
                <a:ea typeface="Arial"/>
                <a:cs typeface="Arial"/>
              </a:defRPr>
            </a:pPr>
            <a:r>
              <a:rPr sz="1875" b="0" i="0">
                <a:solidFill>
                  <a:srgbClr val="0F1331"/>
                </a:solidFill>
                <a:latin typeface="Arial"/>
                <a:ea typeface="Arial"/>
                <a:cs typeface="Arial"/>
              </a:rPr>
              <a:t>DfE announced planned practical guidance, teacher training and parent support to address misogyny. Treat this as an announced programme; check for published materials before each delivery.</a:t>
            </a:r>
          </a:p>
        </p:txBody>
      </p:sp>
      <p:sp>
        <p:nvSpPr>
          <p:cNvPr id="10" name="">
            <a:extLst xmlns:a="http://schemas.openxmlformats.org/drawingml/2006/main">
              <a:ext uri="{FF2B5EF4-FFF2-40B4-BE49-F238E27FC236}">
                <a16:creationId xmlns:a16="http://schemas.microsoft.com/office/drawing/2014/main" id="{EF903274-EE1B-471C-8033-B314B4362AAC}"/>
              </a:ext>
            </a:extLst>
          </p:cNvPr>
          <p:cNvSpPr>
            <a:spLocks xmlns:a="http://schemas.openxmlformats.org/drawingml/2006/main" noGrp="1"/>
          </p:cNvSpPr>
          <p:nvPr/>
        </p:nvSpPr>
        <p:spPr>
          <a:xfrm xmlns:a="http://schemas.openxmlformats.org/drawingml/2006/main">
            <a:off x="609600" y="52863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75" b="0" i="1">
                <a:solidFill>
                  <a:srgbClr val="5B6175"/>
                </a:solidFill>
                <a:latin typeface="Arial"/>
                <a:ea typeface="Arial"/>
                <a:cs typeface="Arial"/>
              </a:defRPr>
            </a:pPr>
            <a:r>
              <a:rPr sz="1575" b="0" i="1">
                <a:solidFill>
                  <a:srgbClr val="5B6175"/>
                </a:solidFill>
                <a:latin typeface="Arial"/>
                <a:ea typeface="Arial"/>
                <a:cs typeface="Arial"/>
              </a:rPr>
              <a:t>Both are England-specific. Use local law and school policy elsewhere.</a:t>
            </a:r>
          </a:p>
        </p:txBody>
      </p:sp>
    </p:spTree>
    <p:extLst>
      <p:ext uri="{BB962C8B-B14F-4D97-AF65-F5344CB8AC3E}">
        <p14:creationId xmlns:p14="http://schemas.microsoft.com/office/powerpoint/2010/main" val="1870115833"/>
      </p:ext>
    </p:extLst>
  </p:cSld>
</p:sld>
</file>

<file path=ppt/slides/slide11.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B0BEE1BB-3A28-4CE2-8B93-58AD5C64F098}"/>
              </a:ext>
            </a:extLst>
          </p:cNvPr>
          <p:cNvSpPr>
            <a:spLocks xmlns:a="http://schemas.openxmlformats.org/drawingml/2006/main" noGrp="1"/>
          </p:cNvSpPr>
          <p:nvPr/>
        </p:nvSpPr>
        <p:spPr>
          <a:xfrm xmlns:a="http://schemas.openxmlformats.org/drawingml/2006/main">
            <a:off x="609600" y="4000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1" i="0">
                <a:solidFill>
                  <a:srgbClr val="243569"/>
                </a:solidFill>
                <a:latin typeface="Arial"/>
                <a:ea typeface="Arial"/>
                <a:cs typeface="Arial"/>
              </a:defRPr>
            </a:pPr>
            <a:r>
              <a:rPr sz="1050" b="1" i="0">
                <a:solidFill>
                  <a:srgbClr val="243569"/>
                </a:solidFill>
                <a:latin typeface="Arial"/>
                <a:ea typeface="Arial"/>
                <a:cs typeface="Arial"/>
              </a:rPr>
              <a:t>EVIDENCE PRACTICE</a:t>
            </a:r>
          </a:p>
        </p:txBody>
      </p:sp>
      <p:sp>
        <p:nvSpPr>
          <p:cNvPr id="2" name="">
            <a:extLst xmlns:a="http://schemas.openxmlformats.org/drawingml/2006/main">
              <a:ext uri="{FF2B5EF4-FFF2-40B4-BE49-F238E27FC236}">
                <a16:creationId xmlns:a16="http://schemas.microsoft.com/office/drawing/2014/main" id="{C9B94329-01C9-45FC-9136-A7656F1B0056}"/>
              </a:ext>
            </a:extLst>
          </p:cNvPr>
          <p:cNvSpPr>
            <a:spLocks xmlns:a="http://schemas.openxmlformats.org/drawingml/2006/main" noGrp="1"/>
          </p:cNvSpPr>
          <p:nvPr/>
        </p:nvSpPr>
        <p:spPr>
          <a:xfrm xmlns:a="http://schemas.openxmlformats.org/drawingml/2006/main">
            <a:off x="609600" y="781050"/>
            <a:ext cx="1095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3675" b="1" i="0">
                <a:solidFill>
                  <a:srgbClr val="0F1331"/>
                </a:solidFill>
                <a:latin typeface="Arial"/>
                <a:ea typeface="Arial"/>
                <a:cs typeface="Arial"/>
              </a:defRPr>
            </a:pPr>
            <a:r>
              <a:rPr sz="3675" b="1" i="0">
                <a:solidFill>
                  <a:srgbClr val="0F1331"/>
                </a:solidFill>
                <a:latin typeface="Arial"/>
                <a:ea typeface="Arial"/>
                <a:cs typeface="Arial"/>
              </a:rPr>
              <a:t>A claim needs a label</a:t>
            </a:r>
          </a:p>
        </p:txBody>
      </p:sp>
      <p:sp>
        <p:nvSpPr>
          <p:cNvPr id="3" name="">
            <a:extLst xmlns:a="http://schemas.openxmlformats.org/drawingml/2006/main">
              <a:ext uri="{FF2B5EF4-FFF2-40B4-BE49-F238E27FC236}">
                <a16:creationId xmlns:a16="http://schemas.microsoft.com/office/drawing/2014/main" id="{92B75C2F-B6CF-47E5-8D12-BDE05DF3BB1D}"/>
              </a:ext>
            </a:extLst>
          </p:cNvPr>
          <p:cNvSpPr>
            <a:spLocks xmlns:a="http://schemas.openxmlformats.org/drawingml/2006/main" noGrp="1"/>
          </p:cNvSpPr>
          <p:nvPr/>
        </p:nvSpPr>
        <p:spPr>
          <a:xfrm xmlns:a="http://schemas.openxmlformats.org/drawingml/2006/main">
            <a:off x="609600" y="1752600"/>
            <a:ext cx="10001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8000"/>
              </a:lnSpc>
              <a:buNone/>
              <a:defRPr sz="1725" b="0" i="0">
                <a:solidFill>
                  <a:srgbClr val="5B6175"/>
                </a:solidFill>
                <a:latin typeface="Arial"/>
                <a:ea typeface="Arial"/>
                <a:cs typeface="Arial"/>
              </a:defRPr>
            </a:pPr>
            <a:r>
              <a:rPr sz="1725" b="0" i="0">
                <a:solidFill>
                  <a:srgbClr val="5B6175"/>
                </a:solidFill>
                <a:latin typeface="Arial"/>
                <a:ea typeface="Arial"/>
                <a:cs typeface="Arial"/>
              </a:rPr>
              <a:t>Make it possible for a safeguarding lead to check what a number means.</a:t>
            </a:r>
          </a:p>
        </p:txBody>
      </p:sp>
      <p:sp>
        <p:nvSpPr>
          <p:cNvPr id="4" name="">
            <a:extLst xmlns:a="http://schemas.openxmlformats.org/drawingml/2006/main">
              <a:ext uri="{FF2B5EF4-FFF2-40B4-BE49-F238E27FC236}">
                <a16:creationId xmlns:a16="http://schemas.microsoft.com/office/drawing/2014/main" id="{F72F8E64-39C2-4E7F-9FD9-668B7747FD27}"/>
              </a:ext>
            </a:extLst>
          </p:cNvPr>
          <p:cNvSpPr>
            <a:spLocks xmlns:a="http://schemas.openxmlformats.org/drawingml/2006/main" noGrp="1"/>
          </p:cNvSpPr>
          <p:nvPr/>
        </p:nvSpPr>
        <p:spPr>
          <a:xfrm xmlns:a="http://schemas.openxmlformats.org/drawingml/2006/main">
            <a:off x="609600" y="64008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975" b="0" i="0">
                <a:solidFill>
                  <a:srgbClr val="5B6175"/>
                </a:solidFill>
                <a:latin typeface="Arial"/>
                <a:ea typeface="Arial"/>
                <a:cs typeface="Arial"/>
              </a:defRPr>
            </a:pPr>
            <a:r>
              <a:rPr sz="975" b="0" i="0">
                <a:solidFill>
                  <a:srgbClr val="5B6175"/>
                </a:solidFill>
                <a:latin typeface="Arial"/>
                <a:ea typeface="Arial"/>
                <a:cs typeface="Arial"/>
              </a:rPr>
              <a:t>MISTER PYLES  /  DIGITAL AWARENESS</a:t>
            </a:r>
          </a:p>
        </p:txBody>
      </p:sp>
      <p:sp>
        <p:nvSpPr>
          <p:cNvPr id="5" name="">
            <a:extLst xmlns:a="http://schemas.openxmlformats.org/drawingml/2006/main">
              <a:ext uri="{FF2B5EF4-FFF2-40B4-BE49-F238E27FC236}">
                <a16:creationId xmlns:a16="http://schemas.microsoft.com/office/drawing/2014/main" id="{540D857D-96DA-4608-AC4C-7919CC54A9E3}"/>
              </a:ext>
            </a:extLst>
          </p:cNvPr>
          <p:cNvSpPr>
            <a:spLocks xmlns:a="http://schemas.openxmlformats.org/drawingml/2006/main" noGrp="1"/>
          </p:cNvSpPr>
          <p:nvPr/>
        </p:nvSpPr>
        <p:spPr>
          <a:xfrm xmlns:a="http://schemas.openxmlformats.org/drawingml/2006/main">
            <a:off x="11125200" y="6400800"/>
            <a:ext cx="457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14000"/>
              </a:lnSpc>
              <a:buNone/>
              <a:defRPr sz="1050" b="0" i="0">
                <a:solidFill>
                  <a:srgbClr val="243569"/>
                </a:solidFill>
                <a:latin typeface="Arial"/>
                <a:ea typeface="Arial"/>
                <a:cs typeface="Arial"/>
              </a:defRPr>
            </a:pPr>
            <a:r>
              <a:rPr sz="1050" b="0" i="0">
                <a:solidFill>
                  <a:srgbClr val="243569"/>
                </a:solidFill>
                <a:latin typeface="Arial"/>
                <a:ea typeface="Arial"/>
                <a:cs typeface="Arial"/>
              </a:rPr>
              <a:t>11</a:t>
            </a:r>
          </a:p>
        </p:txBody>
      </p:sp>
      <p:sp>
        <p:nvSpPr>
          <p:cNvPr id="6" name="">
            <a:extLst xmlns:a="http://schemas.openxmlformats.org/drawingml/2006/main">
              <a:ext uri="{FF2B5EF4-FFF2-40B4-BE49-F238E27FC236}">
                <a16:creationId xmlns:a16="http://schemas.microsoft.com/office/drawing/2014/main" id="{6F88DABC-B877-4E2C-8AC5-7D085E2C7CD4}"/>
              </a:ext>
            </a:extLst>
          </p:cNvPr>
          <p:cNvSpPr>
            <a:spLocks xmlns:a="http://schemas.openxmlformats.org/drawingml/2006/main" noGrp="1"/>
          </p:cNvSpPr>
          <p:nvPr/>
        </p:nvSpPr>
        <p:spPr>
          <a:xfrm xmlns:a="http://schemas.openxmlformats.org/drawingml/2006/main">
            <a:off x="609600" y="2781300"/>
            <a:ext cx="1381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200" b="1" i="0">
                <a:solidFill>
                  <a:srgbClr val="B157A1"/>
                </a:solidFill>
                <a:latin typeface="Arial"/>
                <a:ea typeface="Arial"/>
                <a:cs typeface="Arial"/>
              </a:defRPr>
            </a:pPr>
            <a:r>
              <a:rPr sz="1200" b="1" i="0">
                <a:solidFill>
                  <a:srgbClr val="B157A1"/>
                </a:solidFill>
                <a:latin typeface="Arial"/>
                <a:ea typeface="Arial"/>
                <a:cs typeface="Arial"/>
              </a:rPr>
              <a:t>WHO</a:t>
            </a:r>
          </a:p>
        </p:txBody>
      </p:sp>
      <p:sp>
        <p:nvSpPr>
          <p:cNvPr id="7" name="">
            <a:extLst xmlns:a="http://schemas.openxmlformats.org/drawingml/2006/main">
              <a:ext uri="{FF2B5EF4-FFF2-40B4-BE49-F238E27FC236}">
                <a16:creationId xmlns:a16="http://schemas.microsoft.com/office/drawing/2014/main" id="{9C614E6B-74C0-4C12-AEC2-E7FE80C34FBA}"/>
              </a:ext>
            </a:extLst>
          </p:cNvPr>
          <p:cNvSpPr>
            <a:spLocks xmlns:a="http://schemas.openxmlformats.org/drawingml/2006/main" noGrp="1"/>
          </p:cNvSpPr>
          <p:nvPr/>
        </p:nvSpPr>
        <p:spPr>
          <a:xfrm xmlns:a="http://schemas.openxmlformats.org/drawingml/2006/main">
            <a:off x="609600" y="3133725"/>
            <a:ext cx="4381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725" b="0" i="0">
                <a:solidFill>
                  <a:srgbClr val="0F1331"/>
                </a:solidFill>
                <a:latin typeface="Arial"/>
                <a:ea typeface="Arial"/>
                <a:cs typeface="Arial"/>
              </a:defRPr>
            </a:pPr>
            <a:r>
              <a:rPr sz="1725" b="0" i="0">
                <a:solidFill>
                  <a:srgbClr val="0F1331"/>
                </a:solidFill>
                <a:latin typeface="Arial"/>
                <a:ea typeface="Arial"/>
                <a:cs typeface="Arial"/>
              </a:rPr>
              <a:t>Age group, country, sample and who answered</a:t>
            </a:r>
          </a:p>
        </p:txBody>
      </p:sp>
      <p:sp>
        <p:nvSpPr>
          <p:cNvPr id="8" name="">
            <a:extLst xmlns:a="http://schemas.openxmlformats.org/drawingml/2006/main">
              <a:ext uri="{FF2B5EF4-FFF2-40B4-BE49-F238E27FC236}">
                <a16:creationId xmlns:a16="http://schemas.microsoft.com/office/drawing/2014/main" id="{69605251-2929-4280-96F5-1C8D2E4E89B6}"/>
              </a:ext>
            </a:extLst>
          </p:cNvPr>
          <p:cNvSpPr>
            <a:spLocks xmlns:a="http://schemas.openxmlformats.org/drawingml/2006/main" noGrp="1"/>
          </p:cNvSpPr>
          <p:nvPr/>
        </p:nvSpPr>
        <p:spPr>
          <a:xfrm xmlns:a="http://schemas.openxmlformats.org/drawingml/2006/main">
            <a:off x="609600" y="4086225"/>
            <a:ext cx="1381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200" b="1" i="0">
                <a:solidFill>
                  <a:srgbClr val="B157A1"/>
                </a:solidFill>
                <a:latin typeface="Arial"/>
                <a:ea typeface="Arial"/>
                <a:cs typeface="Arial"/>
              </a:defRPr>
            </a:pPr>
            <a:r>
              <a:rPr sz="1200" b="1" i="0">
                <a:solidFill>
                  <a:srgbClr val="B157A1"/>
                </a:solidFill>
                <a:latin typeface="Arial"/>
                <a:ea typeface="Arial"/>
                <a:cs typeface="Arial"/>
              </a:rPr>
              <a:t>WHEN</a:t>
            </a:r>
          </a:p>
        </p:txBody>
      </p:sp>
      <p:sp>
        <p:nvSpPr>
          <p:cNvPr id="9" name="">
            <a:extLst xmlns:a="http://schemas.openxmlformats.org/drawingml/2006/main">
              <a:ext uri="{FF2B5EF4-FFF2-40B4-BE49-F238E27FC236}">
                <a16:creationId xmlns:a16="http://schemas.microsoft.com/office/drawing/2014/main" id="{4C822839-D4A5-4176-A397-DA18CC664D3F}"/>
              </a:ext>
            </a:extLst>
          </p:cNvPr>
          <p:cNvSpPr>
            <a:spLocks xmlns:a="http://schemas.openxmlformats.org/drawingml/2006/main" noGrp="1"/>
          </p:cNvSpPr>
          <p:nvPr/>
        </p:nvSpPr>
        <p:spPr>
          <a:xfrm xmlns:a="http://schemas.openxmlformats.org/drawingml/2006/main">
            <a:off x="609600" y="4438650"/>
            <a:ext cx="4381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725" b="0" i="0">
                <a:solidFill>
                  <a:srgbClr val="0F1331"/>
                </a:solidFill>
                <a:latin typeface="Arial"/>
                <a:ea typeface="Arial"/>
                <a:cs typeface="Arial"/>
              </a:defRPr>
            </a:pPr>
            <a:r>
              <a:rPr sz="1725" b="0" i="0">
                <a:solidFill>
                  <a:srgbClr val="0F1331"/>
                </a:solidFill>
                <a:latin typeface="Arial"/>
                <a:ea typeface="Arial"/>
                <a:cs typeface="Arial"/>
              </a:rPr>
              <a:t>Publication date and fieldwork period</a:t>
            </a:r>
          </a:p>
        </p:txBody>
      </p:sp>
      <p:sp>
        <p:nvSpPr>
          <p:cNvPr id="10" name="">
            <a:extLst xmlns:a="http://schemas.openxmlformats.org/drawingml/2006/main">
              <a:ext uri="{FF2B5EF4-FFF2-40B4-BE49-F238E27FC236}">
                <a16:creationId xmlns:a16="http://schemas.microsoft.com/office/drawing/2014/main" id="{A30431BC-BFA6-4DE1-AA96-325285E21680}"/>
              </a:ext>
            </a:extLst>
          </p:cNvPr>
          <p:cNvSpPr>
            <a:spLocks xmlns:a="http://schemas.openxmlformats.org/drawingml/2006/main" noGrp="1"/>
          </p:cNvSpPr>
          <p:nvPr/>
        </p:nvSpPr>
        <p:spPr>
          <a:xfrm xmlns:a="http://schemas.openxmlformats.org/drawingml/2006/main">
            <a:off x="6286500" y="2781300"/>
            <a:ext cx="1381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200" b="1" i="0">
                <a:solidFill>
                  <a:srgbClr val="243569"/>
                </a:solidFill>
                <a:latin typeface="Arial"/>
                <a:ea typeface="Arial"/>
                <a:cs typeface="Arial"/>
              </a:defRPr>
            </a:pPr>
            <a:r>
              <a:rPr sz="1200" b="1" i="0">
                <a:solidFill>
                  <a:srgbClr val="243569"/>
                </a:solidFill>
                <a:latin typeface="Arial"/>
                <a:ea typeface="Arial"/>
                <a:cs typeface="Arial"/>
              </a:rPr>
              <a:t>WHAT</a:t>
            </a:r>
          </a:p>
        </p:txBody>
      </p:sp>
      <p:sp>
        <p:nvSpPr>
          <p:cNvPr id="11" name="">
            <a:extLst xmlns:a="http://schemas.openxmlformats.org/drawingml/2006/main">
              <a:ext uri="{FF2B5EF4-FFF2-40B4-BE49-F238E27FC236}">
                <a16:creationId xmlns:a16="http://schemas.microsoft.com/office/drawing/2014/main" id="{0F35FFA2-0BFA-4A71-B2A4-6325CE47C5E5}"/>
              </a:ext>
            </a:extLst>
          </p:cNvPr>
          <p:cNvSpPr>
            <a:spLocks xmlns:a="http://schemas.openxmlformats.org/drawingml/2006/main" noGrp="1"/>
          </p:cNvSpPr>
          <p:nvPr/>
        </p:nvSpPr>
        <p:spPr>
          <a:xfrm xmlns:a="http://schemas.openxmlformats.org/drawingml/2006/main">
            <a:off x="6286500" y="3133725"/>
            <a:ext cx="447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725" b="0" i="0">
                <a:solidFill>
                  <a:srgbClr val="0F1331"/>
                </a:solidFill>
                <a:latin typeface="Arial"/>
                <a:ea typeface="Arial"/>
                <a:cs typeface="Arial"/>
              </a:defRPr>
            </a:pPr>
            <a:r>
              <a:rPr sz="1725" b="0" i="0">
                <a:solidFill>
                  <a:srgbClr val="0F1331"/>
                </a:solidFill>
                <a:latin typeface="Arial"/>
                <a:ea typeface="Arial"/>
                <a:cs typeface="Arial"/>
              </a:rPr>
              <a:t>Exact measure, question and denominator</a:t>
            </a:r>
          </a:p>
        </p:txBody>
      </p:sp>
      <p:sp>
        <p:nvSpPr>
          <p:cNvPr id="12" name="">
            <a:extLst xmlns:a="http://schemas.openxmlformats.org/drawingml/2006/main">
              <a:ext uri="{FF2B5EF4-FFF2-40B4-BE49-F238E27FC236}">
                <a16:creationId xmlns:a16="http://schemas.microsoft.com/office/drawing/2014/main" id="{7F794BA4-7C0A-4FFD-979B-4097DCE9377D}"/>
              </a:ext>
            </a:extLst>
          </p:cNvPr>
          <p:cNvSpPr>
            <a:spLocks xmlns:a="http://schemas.openxmlformats.org/drawingml/2006/main" noGrp="1"/>
          </p:cNvSpPr>
          <p:nvPr/>
        </p:nvSpPr>
        <p:spPr>
          <a:xfrm xmlns:a="http://schemas.openxmlformats.org/drawingml/2006/main">
            <a:off x="6286500" y="4086225"/>
            <a:ext cx="1381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200" b="1" i="0">
                <a:solidFill>
                  <a:srgbClr val="243569"/>
                </a:solidFill>
                <a:latin typeface="Arial"/>
                <a:ea typeface="Arial"/>
                <a:cs typeface="Arial"/>
              </a:defRPr>
            </a:pPr>
            <a:r>
              <a:rPr sz="1200" b="1" i="0">
                <a:solidFill>
                  <a:srgbClr val="243569"/>
                </a:solidFill>
                <a:latin typeface="Arial"/>
                <a:ea typeface="Arial"/>
                <a:cs typeface="Arial"/>
              </a:rPr>
              <a:t>HOW FAR</a:t>
            </a:r>
          </a:p>
        </p:txBody>
      </p:sp>
      <p:sp>
        <p:nvSpPr>
          <p:cNvPr id="13" name="">
            <a:extLst xmlns:a="http://schemas.openxmlformats.org/drawingml/2006/main">
              <a:ext uri="{FF2B5EF4-FFF2-40B4-BE49-F238E27FC236}">
                <a16:creationId xmlns:a16="http://schemas.microsoft.com/office/drawing/2014/main" id="{90488B25-E74D-4799-81BA-FEC768BACFD7}"/>
              </a:ext>
            </a:extLst>
          </p:cNvPr>
          <p:cNvSpPr>
            <a:spLocks xmlns:a="http://schemas.openxmlformats.org/drawingml/2006/main" noGrp="1"/>
          </p:cNvSpPr>
          <p:nvPr/>
        </p:nvSpPr>
        <p:spPr>
          <a:xfrm xmlns:a="http://schemas.openxmlformats.org/drawingml/2006/main">
            <a:off x="6286500" y="4438650"/>
            <a:ext cx="447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725" b="0" i="0">
                <a:solidFill>
                  <a:srgbClr val="0F1331"/>
                </a:solidFill>
                <a:latin typeface="Arial"/>
                <a:ea typeface="Arial"/>
                <a:cs typeface="Arial"/>
              </a:defRPr>
            </a:pPr>
            <a:r>
              <a:rPr sz="1725" b="0" i="0">
                <a:solidFill>
                  <a:srgbClr val="0F1331"/>
                </a:solidFill>
                <a:latin typeface="Arial"/>
                <a:ea typeface="Arial"/>
                <a:cs typeface="Arial"/>
              </a:rPr>
              <a:t>What it cannot tell us or predict</a:t>
            </a:r>
          </a:p>
        </p:txBody>
      </p:sp>
      <p:sp>
        <p:nvSpPr>
          <p:cNvPr id="14" name="">
            <a:extLst xmlns:a="http://schemas.openxmlformats.org/drawingml/2006/main">
              <a:ext uri="{FF2B5EF4-FFF2-40B4-BE49-F238E27FC236}">
                <a16:creationId xmlns:a16="http://schemas.microsoft.com/office/drawing/2014/main" id="{91C3FC8E-5809-4306-BF69-C9922FF4742B}"/>
              </a:ext>
            </a:extLst>
          </p:cNvPr>
          <p:cNvSpPr>
            <a:spLocks xmlns:a="http://schemas.openxmlformats.org/drawingml/2006/main" noGrp="1"/>
          </p:cNvSpPr>
          <p:nvPr/>
        </p:nvSpPr>
        <p:spPr>
          <a:xfrm xmlns:a="http://schemas.openxmlformats.org/drawingml/2006/main">
            <a:off x="609600" y="5438775"/>
            <a:ext cx="10668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00" b="0" i="1">
                <a:solidFill>
                  <a:srgbClr val="5B6175"/>
                </a:solidFill>
                <a:latin typeface="Arial"/>
                <a:ea typeface="Arial"/>
                <a:cs typeface="Arial"/>
              </a:defRPr>
            </a:pPr>
            <a:r>
              <a:rPr sz="1500" b="0" i="1">
                <a:solidFill>
                  <a:srgbClr val="5B6175"/>
                </a:solidFill>
                <a:latin typeface="Arial"/>
                <a:ea typeface="Arial"/>
                <a:cs typeface="Arial"/>
              </a:rPr>
              <a:t>Fast-changing technology calls for a review cycle, not a claim of certainty.</a:t>
            </a:r>
          </a:p>
        </p:txBody>
      </p:sp>
    </p:spTree>
    <p:extLst>
      <p:ext uri="{BB962C8B-B14F-4D97-AF65-F5344CB8AC3E}">
        <p14:creationId xmlns:p14="http://schemas.microsoft.com/office/powerpoint/2010/main" val="993031043"/>
      </p:ext>
    </p:extLst>
  </p:cSld>
</p:sld>
</file>

<file path=ppt/slides/slide12.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3F3576F-7DA3-4490-BC0D-EF1CD23E8460}"/>
              </a:ext>
            </a:extLst>
          </p:cNvPr>
          <p:cNvSpPr>
            <a:spLocks xmlns:a="http://schemas.openxmlformats.org/drawingml/2006/main" noGrp="1"/>
          </p:cNvSpPr>
          <p:nvPr/>
        </p:nvSpPr>
        <p:spPr>
          <a:xfrm xmlns:a="http://schemas.openxmlformats.org/drawingml/2006/main">
            <a:off x="609600" y="4000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1" i="0">
                <a:solidFill>
                  <a:srgbClr val="243569"/>
                </a:solidFill>
                <a:latin typeface="Arial"/>
                <a:ea typeface="Arial"/>
                <a:cs typeface="Arial"/>
              </a:defRPr>
            </a:pPr>
            <a:r>
              <a:rPr sz="1050" b="1" i="0">
                <a:solidFill>
                  <a:srgbClr val="243569"/>
                </a:solidFill>
                <a:latin typeface="Arial"/>
                <a:ea typeface="Arial"/>
                <a:cs typeface="Arial"/>
              </a:rPr>
              <a:t>FACILITATOR WORKSHEET</a:t>
            </a:r>
          </a:p>
        </p:txBody>
      </p:sp>
      <p:sp>
        <p:nvSpPr>
          <p:cNvPr id="2" name="">
            <a:extLst xmlns:a="http://schemas.openxmlformats.org/drawingml/2006/main">
              <a:ext uri="{FF2B5EF4-FFF2-40B4-BE49-F238E27FC236}">
                <a16:creationId xmlns:a16="http://schemas.microsoft.com/office/drawing/2014/main" id="{5CE1CA07-C5A0-4E62-A75A-290054F71831}"/>
              </a:ext>
            </a:extLst>
          </p:cNvPr>
          <p:cNvSpPr>
            <a:spLocks xmlns:a="http://schemas.openxmlformats.org/drawingml/2006/main" noGrp="1"/>
          </p:cNvSpPr>
          <p:nvPr/>
        </p:nvSpPr>
        <p:spPr>
          <a:xfrm xmlns:a="http://schemas.openxmlformats.org/drawingml/2006/main">
            <a:off x="609600" y="781050"/>
            <a:ext cx="1095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3675" b="1" i="0">
                <a:solidFill>
                  <a:srgbClr val="0F1331"/>
                </a:solidFill>
                <a:latin typeface="Arial"/>
                <a:ea typeface="Arial"/>
                <a:cs typeface="Arial"/>
              </a:defRPr>
            </a:pPr>
            <a:r>
              <a:rPr sz="3675" b="1" i="0">
                <a:solidFill>
                  <a:srgbClr val="0F1331"/>
                </a:solidFill>
                <a:latin typeface="Arial"/>
                <a:ea typeface="Arial"/>
                <a:cs typeface="Arial"/>
              </a:rPr>
              <a:t>Complete this before you deliver</a:t>
            </a:r>
          </a:p>
        </p:txBody>
      </p:sp>
      <p:sp>
        <p:nvSpPr>
          <p:cNvPr id="3" name="">
            <a:extLst xmlns:a="http://schemas.openxmlformats.org/drawingml/2006/main">
              <a:ext uri="{FF2B5EF4-FFF2-40B4-BE49-F238E27FC236}">
                <a16:creationId xmlns:a16="http://schemas.microsoft.com/office/drawing/2014/main" id="{8C9611AF-EF1B-4231-A06E-FE59EE51D486}"/>
              </a:ext>
            </a:extLst>
          </p:cNvPr>
          <p:cNvSpPr>
            <a:spLocks xmlns:a="http://schemas.openxmlformats.org/drawingml/2006/main" noGrp="1"/>
          </p:cNvSpPr>
          <p:nvPr/>
        </p:nvSpPr>
        <p:spPr>
          <a:xfrm xmlns:a="http://schemas.openxmlformats.org/drawingml/2006/main">
            <a:off x="609600" y="1752600"/>
            <a:ext cx="10001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8000"/>
              </a:lnSpc>
              <a:buNone/>
              <a:defRPr sz="1725" b="0" i="0">
                <a:solidFill>
                  <a:srgbClr val="5B6175"/>
                </a:solidFill>
                <a:latin typeface="Arial"/>
                <a:ea typeface="Arial"/>
                <a:cs typeface="Arial"/>
              </a:defRPr>
            </a:pPr>
            <a:r>
              <a:rPr sz="1725" b="0" i="0">
                <a:solidFill>
                  <a:srgbClr val="5B6175"/>
                </a:solidFill>
                <a:latin typeface="Arial"/>
                <a:ea typeface="Arial"/>
                <a:cs typeface="Arial"/>
              </a:rPr>
              <a:t>Replace each prompt with the school’s approved local information.</a:t>
            </a:r>
          </a:p>
        </p:txBody>
      </p:sp>
      <p:sp>
        <p:nvSpPr>
          <p:cNvPr id="4" name="">
            <a:extLst xmlns:a="http://schemas.openxmlformats.org/drawingml/2006/main">
              <a:ext uri="{FF2B5EF4-FFF2-40B4-BE49-F238E27FC236}">
                <a16:creationId xmlns:a16="http://schemas.microsoft.com/office/drawing/2014/main" id="{C0E6771A-DC13-4E03-BDC7-4071977CD513}"/>
              </a:ext>
            </a:extLst>
          </p:cNvPr>
          <p:cNvSpPr>
            <a:spLocks xmlns:a="http://schemas.openxmlformats.org/drawingml/2006/main" noGrp="1"/>
          </p:cNvSpPr>
          <p:nvPr/>
        </p:nvSpPr>
        <p:spPr>
          <a:xfrm xmlns:a="http://schemas.openxmlformats.org/drawingml/2006/main">
            <a:off x="609600" y="64008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975" b="0" i="0">
                <a:solidFill>
                  <a:srgbClr val="5B6175"/>
                </a:solidFill>
                <a:latin typeface="Arial"/>
                <a:ea typeface="Arial"/>
                <a:cs typeface="Arial"/>
              </a:defRPr>
            </a:pPr>
            <a:r>
              <a:rPr sz="975" b="0" i="0">
                <a:solidFill>
                  <a:srgbClr val="5B6175"/>
                </a:solidFill>
                <a:latin typeface="Arial"/>
                <a:ea typeface="Arial"/>
                <a:cs typeface="Arial"/>
              </a:rPr>
              <a:t>MISTER PYLES  /  DIGITAL AWARENESS</a:t>
            </a:r>
          </a:p>
        </p:txBody>
      </p:sp>
      <p:sp>
        <p:nvSpPr>
          <p:cNvPr id="5" name="">
            <a:extLst xmlns:a="http://schemas.openxmlformats.org/drawingml/2006/main">
              <a:ext uri="{FF2B5EF4-FFF2-40B4-BE49-F238E27FC236}">
                <a16:creationId xmlns:a16="http://schemas.microsoft.com/office/drawing/2014/main" id="{FC056F75-9658-472A-8E6B-25ED9FAD9CF3}"/>
              </a:ext>
            </a:extLst>
          </p:cNvPr>
          <p:cNvSpPr>
            <a:spLocks xmlns:a="http://schemas.openxmlformats.org/drawingml/2006/main" noGrp="1"/>
          </p:cNvSpPr>
          <p:nvPr/>
        </p:nvSpPr>
        <p:spPr>
          <a:xfrm xmlns:a="http://schemas.openxmlformats.org/drawingml/2006/main">
            <a:off x="11125200" y="6400800"/>
            <a:ext cx="457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14000"/>
              </a:lnSpc>
              <a:buNone/>
              <a:defRPr sz="1050" b="0" i="0">
                <a:solidFill>
                  <a:srgbClr val="243569"/>
                </a:solidFill>
                <a:latin typeface="Arial"/>
                <a:ea typeface="Arial"/>
                <a:cs typeface="Arial"/>
              </a:defRPr>
            </a:pPr>
            <a:r>
              <a:rPr sz="1050" b="0" i="0">
                <a:solidFill>
                  <a:srgbClr val="243569"/>
                </a:solidFill>
                <a:latin typeface="Arial"/>
                <a:ea typeface="Arial"/>
                <a:cs typeface="Arial"/>
              </a:rPr>
              <a:t>12</a:t>
            </a:r>
          </a:p>
        </p:txBody>
      </p:sp>
      <p:sp>
        <p:nvSpPr>
          <p:cNvPr id="6" name="">
            <a:extLst xmlns:a="http://schemas.openxmlformats.org/drawingml/2006/main">
              <a:ext uri="{FF2B5EF4-FFF2-40B4-BE49-F238E27FC236}">
                <a16:creationId xmlns:a16="http://schemas.microsoft.com/office/drawing/2014/main" id="{42226598-A8A1-47CD-8C01-8A0B87376583}"/>
              </a:ext>
            </a:extLst>
          </p:cNvPr>
          <p:cNvSpPr>
            <a:spLocks xmlns:a="http://schemas.openxmlformats.org/drawingml/2006/main" noGrp="1"/>
          </p:cNvSpPr>
          <p:nvPr/>
        </p:nvSpPr>
        <p:spPr>
          <a:xfrm xmlns:a="http://schemas.openxmlformats.org/drawingml/2006/main">
            <a:off x="609600" y="267652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350" b="1" i="0">
                <a:solidFill>
                  <a:srgbClr val="243569"/>
                </a:solidFill>
                <a:latin typeface="Arial"/>
                <a:ea typeface="Arial"/>
                <a:cs typeface="Arial"/>
              </a:defRPr>
            </a:pPr>
            <a:r>
              <a:rPr sz="1350" b="1" i="0">
                <a:solidFill>
                  <a:srgbClr val="243569"/>
                </a:solidFill>
                <a:latin typeface="Arial"/>
                <a:ea typeface="Arial"/>
                <a:cs typeface="Arial"/>
              </a:rPr>
              <a:t>Designated safeguarding contact</a:t>
            </a:r>
          </a:p>
        </p:txBody>
      </p:sp>
      <p:sp>
        <p:nvSpPr>
          <p:cNvPr id="7" name="">
            <a:extLst xmlns:a="http://schemas.openxmlformats.org/drawingml/2006/main">
              <a:ext uri="{FF2B5EF4-FFF2-40B4-BE49-F238E27FC236}">
                <a16:creationId xmlns:a16="http://schemas.microsoft.com/office/drawing/2014/main" id="{04C6783A-890D-407B-8212-9C8234E8AD5C}"/>
              </a:ext>
            </a:extLst>
          </p:cNvPr>
          <p:cNvSpPr>
            <a:spLocks xmlns:a="http://schemas.openxmlformats.org/drawingml/2006/main" noGrp="1"/>
          </p:cNvSpPr>
          <p:nvPr/>
        </p:nvSpPr>
        <p:spPr>
          <a:xfrm xmlns:a="http://schemas.openxmlformats.org/drawingml/2006/main">
            <a:off x="609600" y="3057525"/>
            <a:ext cx="4953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7759"/>
          </a:bodyPr>
          <a:lstStyle xmlns:a="http://schemas.openxmlformats.org/drawingml/2006/main"/>
          <a:p xmlns:a="http://schemas.openxmlformats.org/drawingml/2006/main">
            <a:pPr algn="l">
              <a:lnSpc>
                <a:spcPct val="114000"/>
              </a:lnSpc>
              <a:buNone/>
              <a:defRPr sz="1575" b="0" i="0">
                <a:solidFill>
                  <a:srgbClr val="5B6175"/>
                </a:solidFill>
                <a:latin typeface="Arial"/>
                <a:ea typeface="Arial"/>
                <a:cs typeface="Arial"/>
              </a:defRPr>
            </a:pPr>
            <a:r>
              <a:rPr sz="1575" b="0" i="0">
                <a:solidFill>
                  <a:srgbClr val="5B6175"/>
                </a:solidFill>
                <a:latin typeface="Arial"/>
                <a:ea typeface="Arial"/>
                <a:cs typeface="Arial"/>
              </a:rPr>
              <a:t>Name / role: ___________________________________</a:t>
            </a:r>
          </a:p>
        </p:txBody>
      </p:sp>
      <p:sp>
        <p:nvSpPr>
          <p:cNvPr id="8" name="">
            <a:extLst xmlns:a="http://schemas.openxmlformats.org/drawingml/2006/main">
              <a:ext uri="{FF2B5EF4-FFF2-40B4-BE49-F238E27FC236}">
                <a16:creationId xmlns:a16="http://schemas.microsoft.com/office/drawing/2014/main" id="{F185699A-F299-42CF-B429-857A53649E50}"/>
              </a:ext>
            </a:extLst>
          </p:cNvPr>
          <p:cNvSpPr>
            <a:spLocks xmlns:a="http://schemas.openxmlformats.org/drawingml/2006/main" noGrp="1"/>
          </p:cNvSpPr>
          <p:nvPr/>
        </p:nvSpPr>
        <p:spPr>
          <a:xfrm xmlns:a="http://schemas.openxmlformats.org/drawingml/2006/main">
            <a:off x="609600" y="374332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350" b="1" i="0">
                <a:solidFill>
                  <a:srgbClr val="243569"/>
                </a:solidFill>
                <a:latin typeface="Arial"/>
                <a:ea typeface="Arial"/>
                <a:cs typeface="Arial"/>
              </a:defRPr>
            </a:pPr>
            <a:r>
              <a:rPr sz="1350" b="1" i="0">
                <a:solidFill>
                  <a:srgbClr val="243569"/>
                </a:solidFill>
                <a:latin typeface="Arial"/>
                <a:ea typeface="Arial"/>
                <a:cs typeface="Arial"/>
              </a:rPr>
              <a:t>School process and policy</a:t>
            </a:r>
          </a:p>
        </p:txBody>
      </p:sp>
      <p:sp>
        <p:nvSpPr>
          <p:cNvPr id="9" name="">
            <a:extLst xmlns:a="http://schemas.openxmlformats.org/drawingml/2006/main">
              <a:ext uri="{FF2B5EF4-FFF2-40B4-BE49-F238E27FC236}">
                <a16:creationId xmlns:a16="http://schemas.microsoft.com/office/drawing/2014/main" id="{524F659A-ECE6-4144-B13F-A4ADCF7C46CA}"/>
              </a:ext>
            </a:extLst>
          </p:cNvPr>
          <p:cNvSpPr>
            <a:spLocks xmlns:a="http://schemas.openxmlformats.org/drawingml/2006/main" noGrp="1"/>
          </p:cNvSpPr>
          <p:nvPr/>
        </p:nvSpPr>
        <p:spPr>
          <a:xfrm xmlns:a="http://schemas.openxmlformats.org/drawingml/2006/main">
            <a:off x="609600" y="4124325"/>
            <a:ext cx="4953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6259"/>
          </a:bodyPr>
          <a:lstStyle xmlns:a="http://schemas.openxmlformats.org/drawingml/2006/main"/>
          <a:p xmlns:a="http://schemas.openxmlformats.org/drawingml/2006/main">
            <a:pPr algn="l">
              <a:lnSpc>
                <a:spcPct val="114000"/>
              </a:lnSpc>
              <a:buNone/>
              <a:defRPr sz="1575" b="0" i="0">
                <a:solidFill>
                  <a:srgbClr val="5B6175"/>
                </a:solidFill>
                <a:latin typeface="Arial"/>
                <a:ea typeface="Arial"/>
                <a:cs typeface="Arial"/>
              </a:defRPr>
            </a:pPr>
            <a:r>
              <a:rPr sz="1575" b="0" i="0">
                <a:solidFill>
                  <a:srgbClr val="5B6175"/>
                </a:solidFill>
                <a:latin typeface="Arial"/>
                <a:ea typeface="Arial"/>
                <a:cs typeface="Arial"/>
              </a:rPr>
              <a:t>Policy / link: ____________________________________</a:t>
            </a:r>
          </a:p>
        </p:txBody>
      </p:sp>
      <p:sp>
        <p:nvSpPr>
          <p:cNvPr id="10" name="">
            <a:extLst xmlns:a="http://schemas.openxmlformats.org/drawingml/2006/main">
              <a:ext uri="{FF2B5EF4-FFF2-40B4-BE49-F238E27FC236}">
                <a16:creationId xmlns:a16="http://schemas.microsoft.com/office/drawing/2014/main" id="{B3FF1683-65F8-4ED6-9A6E-94299DDD51E2}"/>
              </a:ext>
            </a:extLst>
          </p:cNvPr>
          <p:cNvSpPr>
            <a:spLocks xmlns:a="http://schemas.openxmlformats.org/drawingml/2006/main" noGrp="1"/>
          </p:cNvSpPr>
          <p:nvPr/>
        </p:nvSpPr>
        <p:spPr>
          <a:xfrm xmlns:a="http://schemas.openxmlformats.org/drawingml/2006/main">
            <a:off x="609600" y="481012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350" b="1" i="0">
                <a:solidFill>
                  <a:srgbClr val="243569"/>
                </a:solidFill>
                <a:latin typeface="Arial"/>
                <a:ea typeface="Arial"/>
                <a:cs typeface="Arial"/>
              </a:defRPr>
            </a:pPr>
            <a:r>
              <a:rPr sz="1350" b="1" i="0">
                <a:solidFill>
                  <a:srgbClr val="243569"/>
                </a:solidFill>
                <a:latin typeface="Arial"/>
                <a:ea typeface="Arial"/>
                <a:cs typeface="Arial"/>
              </a:rPr>
              <a:t>Immediate danger or urgent support</a:t>
            </a:r>
          </a:p>
        </p:txBody>
      </p:sp>
      <p:sp>
        <p:nvSpPr>
          <p:cNvPr id="11" name="">
            <a:extLst xmlns:a="http://schemas.openxmlformats.org/drawingml/2006/main">
              <a:ext uri="{FF2B5EF4-FFF2-40B4-BE49-F238E27FC236}">
                <a16:creationId xmlns:a16="http://schemas.microsoft.com/office/drawing/2014/main" id="{A0EB0A35-29E8-429E-8132-EC96BE454667}"/>
              </a:ext>
            </a:extLst>
          </p:cNvPr>
          <p:cNvSpPr>
            <a:spLocks xmlns:a="http://schemas.openxmlformats.org/drawingml/2006/main" noGrp="1"/>
          </p:cNvSpPr>
          <p:nvPr/>
        </p:nvSpPr>
        <p:spPr>
          <a:xfrm xmlns:a="http://schemas.openxmlformats.org/drawingml/2006/main">
            <a:off x="609600" y="5191125"/>
            <a:ext cx="4953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4888"/>
          </a:bodyPr>
          <a:lstStyle xmlns:a="http://schemas.openxmlformats.org/drawingml/2006/main"/>
          <a:p xmlns:a="http://schemas.openxmlformats.org/drawingml/2006/main">
            <a:pPr algn="l">
              <a:lnSpc>
                <a:spcPct val="114000"/>
              </a:lnSpc>
              <a:buNone/>
              <a:defRPr sz="1575" b="0" i="0">
                <a:solidFill>
                  <a:srgbClr val="5B6175"/>
                </a:solidFill>
                <a:latin typeface="Arial"/>
                <a:ea typeface="Arial"/>
                <a:cs typeface="Arial"/>
              </a:defRPr>
            </a:pPr>
            <a:r>
              <a:rPr sz="1575" b="0" i="0">
                <a:solidFill>
                  <a:srgbClr val="5B6175"/>
                </a:solidFill>
                <a:latin typeface="Arial"/>
                <a:ea typeface="Arial"/>
                <a:cs typeface="Arial"/>
              </a:rPr>
              <a:t>Local route: _____________________________________</a:t>
            </a:r>
          </a:p>
        </p:txBody>
      </p:sp>
      <p:sp>
        <p:nvSpPr>
          <p:cNvPr id="12" name="">
            <a:extLst xmlns:a="http://schemas.openxmlformats.org/drawingml/2006/main">
              <a:ext uri="{FF2B5EF4-FFF2-40B4-BE49-F238E27FC236}">
                <a16:creationId xmlns:a16="http://schemas.microsoft.com/office/drawing/2014/main" id="{9935D35F-F7DB-4196-B77B-EF6706112AC2}"/>
              </a:ext>
            </a:extLst>
          </p:cNvPr>
          <p:cNvSpPr>
            <a:spLocks xmlns:a="http://schemas.openxmlformats.org/drawingml/2006/main" noGrp="1"/>
          </p:cNvSpPr>
          <p:nvPr/>
        </p:nvSpPr>
        <p:spPr>
          <a:xfrm xmlns:a="http://schemas.openxmlformats.org/drawingml/2006/main">
            <a:off x="6286500" y="267652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350" b="1" i="0">
                <a:solidFill>
                  <a:srgbClr val="B157A1"/>
                </a:solidFill>
                <a:latin typeface="Arial"/>
                <a:ea typeface="Arial"/>
                <a:cs typeface="Arial"/>
              </a:defRPr>
            </a:pPr>
            <a:r>
              <a:rPr sz="1350" b="1" i="0">
                <a:solidFill>
                  <a:srgbClr val="B157A1"/>
                </a:solidFill>
                <a:latin typeface="Arial"/>
                <a:ea typeface="Arial"/>
                <a:cs typeface="Arial"/>
              </a:rPr>
              <a:t>Recording and privacy</a:t>
            </a:r>
          </a:p>
        </p:txBody>
      </p:sp>
      <p:sp>
        <p:nvSpPr>
          <p:cNvPr id="13" name="">
            <a:extLst xmlns:a="http://schemas.openxmlformats.org/drawingml/2006/main">
              <a:ext uri="{FF2B5EF4-FFF2-40B4-BE49-F238E27FC236}">
                <a16:creationId xmlns:a16="http://schemas.microsoft.com/office/drawing/2014/main" id="{40441117-48F3-47B2-A8B3-8DEC550967A4}"/>
              </a:ext>
            </a:extLst>
          </p:cNvPr>
          <p:cNvSpPr>
            <a:spLocks xmlns:a="http://schemas.openxmlformats.org/drawingml/2006/main" noGrp="1"/>
          </p:cNvSpPr>
          <p:nvPr/>
        </p:nvSpPr>
        <p:spPr>
          <a:xfrm xmlns:a="http://schemas.openxmlformats.org/drawingml/2006/main">
            <a:off x="6286500" y="3057525"/>
            <a:ext cx="50958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75" b="0" i="0">
                <a:solidFill>
                  <a:srgbClr val="5B6175"/>
                </a:solidFill>
                <a:latin typeface="Arial"/>
                <a:ea typeface="Arial"/>
                <a:cs typeface="Arial"/>
              </a:defRPr>
            </a:pPr>
            <a:r>
              <a:rPr sz="1575" b="0" i="0">
                <a:solidFill>
                  <a:srgbClr val="5B6175"/>
                </a:solidFill>
                <a:latin typeface="Arial"/>
                <a:ea typeface="Arial"/>
                <a:cs typeface="Arial"/>
              </a:rPr>
              <a:t>Approved channel / limits: ________________________</a:t>
            </a:r>
          </a:p>
        </p:txBody>
      </p:sp>
      <p:sp>
        <p:nvSpPr>
          <p:cNvPr id="14" name="">
            <a:extLst xmlns:a="http://schemas.openxmlformats.org/drawingml/2006/main">
              <a:ext uri="{FF2B5EF4-FFF2-40B4-BE49-F238E27FC236}">
                <a16:creationId xmlns:a16="http://schemas.microsoft.com/office/drawing/2014/main" id="{082B703B-E426-497F-9122-2F3B5AD0D5ED}"/>
              </a:ext>
            </a:extLst>
          </p:cNvPr>
          <p:cNvSpPr>
            <a:spLocks xmlns:a="http://schemas.openxmlformats.org/drawingml/2006/main" noGrp="1"/>
          </p:cNvSpPr>
          <p:nvPr/>
        </p:nvSpPr>
        <p:spPr>
          <a:xfrm xmlns:a="http://schemas.openxmlformats.org/drawingml/2006/main">
            <a:off x="6286500" y="374332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350" b="1" i="0">
                <a:solidFill>
                  <a:srgbClr val="B157A1"/>
                </a:solidFill>
                <a:latin typeface="Arial"/>
                <a:ea typeface="Arial"/>
                <a:cs typeface="Arial"/>
              </a:defRPr>
            </a:pPr>
            <a:r>
              <a:rPr sz="1350" b="1" i="0">
                <a:solidFill>
                  <a:srgbClr val="B157A1"/>
                </a:solidFill>
                <a:latin typeface="Arial"/>
                <a:ea typeface="Arial"/>
                <a:cs typeface="Arial"/>
              </a:rPr>
              <a:t>Family / caregiver communication</a:t>
            </a:r>
          </a:p>
        </p:txBody>
      </p:sp>
      <p:sp>
        <p:nvSpPr>
          <p:cNvPr id="15" name="">
            <a:extLst xmlns:a="http://schemas.openxmlformats.org/drawingml/2006/main">
              <a:ext uri="{FF2B5EF4-FFF2-40B4-BE49-F238E27FC236}">
                <a16:creationId xmlns:a16="http://schemas.microsoft.com/office/drawing/2014/main" id="{01950418-BC0F-4692-979A-7012B9E2A979}"/>
              </a:ext>
            </a:extLst>
          </p:cNvPr>
          <p:cNvSpPr>
            <a:spLocks xmlns:a="http://schemas.openxmlformats.org/drawingml/2006/main" noGrp="1"/>
          </p:cNvSpPr>
          <p:nvPr/>
        </p:nvSpPr>
        <p:spPr>
          <a:xfrm xmlns:a="http://schemas.openxmlformats.org/drawingml/2006/main">
            <a:off x="6286500" y="4124325"/>
            <a:ext cx="50958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75" b="0" i="0">
                <a:solidFill>
                  <a:srgbClr val="5B6175"/>
                </a:solidFill>
                <a:latin typeface="Arial"/>
                <a:ea typeface="Arial"/>
                <a:cs typeface="Arial"/>
              </a:defRPr>
            </a:pPr>
            <a:r>
              <a:rPr sz="1575" b="0" i="0">
                <a:solidFill>
                  <a:srgbClr val="5B6175"/>
                </a:solidFill>
                <a:latin typeface="Arial"/>
                <a:ea typeface="Arial"/>
                <a:cs typeface="Arial"/>
              </a:rPr>
              <a:t>Who decides and when: __________________________</a:t>
            </a:r>
          </a:p>
        </p:txBody>
      </p:sp>
      <p:sp>
        <p:nvSpPr>
          <p:cNvPr id="16" name="">
            <a:extLst xmlns:a="http://schemas.openxmlformats.org/drawingml/2006/main">
              <a:ext uri="{FF2B5EF4-FFF2-40B4-BE49-F238E27FC236}">
                <a16:creationId xmlns:a16="http://schemas.microsoft.com/office/drawing/2014/main" id="{B7E59114-638E-467D-BC48-9C7AF71AAC36}"/>
              </a:ext>
            </a:extLst>
          </p:cNvPr>
          <p:cNvSpPr>
            <a:spLocks xmlns:a="http://schemas.openxmlformats.org/drawingml/2006/main" noGrp="1"/>
          </p:cNvSpPr>
          <p:nvPr/>
        </p:nvSpPr>
        <p:spPr>
          <a:xfrm xmlns:a="http://schemas.openxmlformats.org/drawingml/2006/main">
            <a:off x="6286500" y="4810125"/>
            <a:ext cx="495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350" b="1" i="0">
                <a:solidFill>
                  <a:srgbClr val="B157A1"/>
                </a:solidFill>
                <a:latin typeface="Arial"/>
                <a:ea typeface="Arial"/>
                <a:cs typeface="Arial"/>
              </a:defRPr>
            </a:pPr>
            <a:r>
              <a:rPr sz="1350" b="1" i="0">
                <a:solidFill>
                  <a:srgbClr val="B157A1"/>
                </a:solidFill>
                <a:latin typeface="Arial"/>
                <a:ea typeface="Arial"/>
                <a:cs typeface="Arial"/>
              </a:rPr>
              <a:t>Next check-in with the student</a:t>
            </a:r>
          </a:p>
        </p:txBody>
      </p:sp>
      <p:sp>
        <p:nvSpPr>
          <p:cNvPr id="17" name="">
            <a:extLst xmlns:a="http://schemas.openxmlformats.org/drawingml/2006/main">
              <a:ext uri="{FF2B5EF4-FFF2-40B4-BE49-F238E27FC236}">
                <a16:creationId xmlns:a16="http://schemas.microsoft.com/office/drawing/2014/main" id="{5AF32E73-29A8-4AE1-8823-38954CEFC399}"/>
              </a:ext>
            </a:extLst>
          </p:cNvPr>
          <p:cNvSpPr>
            <a:spLocks xmlns:a="http://schemas.openxmlformats.org/drawingml/2006/main" noGrp="1"/>
          </p:cNvSpPr>
          <p:nvPr/>
        </p:nvSpPr>
        <p:spPr>
          <a:xfrm xmlns:a="http://schemas.openxmlformats.org/drawingml/2006/main">
            <a:off x="6286500" y="5191125"/>
            <a:ext cx="50958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75" b="0" i="0">
                <a:solidFill>
                  <a:srgbClr val="5B6175"/>
                </a:solidFill>
                <a:latin typeface="Arial"/>
                <a:ea typeface="Arial"/>
                <a:cs typeface="Arial"/>
              </a:defRPr>
            </a:pPr>
            <a:r>
              <a:rPr sz="1575" b="0" i="0">
                <a:solidFill>
                  <a:srgbClr val="5B6175"/>
                </a:solidFill>
                <a:latin typeface="Arial"/>
                <a:ea typeface="Arial"/>
                <a:cs typeface="Arial"/>
              </a:rPr>
              <a:t>Who / when: ___________________________________</a:t>
            </a:r>
          </a:p>
        </p:txBody>
      </p:sp>
    </p:spTree>
    <p:extLst>
      <p:ext uri="{BB962C8B-B14F-4D97-AF65-F5344CB8AC3E}">
        <p14:creationId xmlns:p14="http://schemas.microsoft.com/office/powerpoint/2010/main" val="765194995"/>
      </p:ext>
    </p:extLst>
  </p:cSld>
</p:sld>
</file>

<file path=ppt/slides/slide13.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AC34704-C2A5-4B40-BEEC-4BE5F26628F3}"/>
              </a:ext>
            </a:extLst>
          </p:cNvPr>
          <p:cNvSpPr>
            <a:spLocks xmlns:a="http://schemas.openxmlformats.org/drawingml/2006/main" noGrp="1"/>
          </p:cNvSpPr>
          <p:nvPr/>
        </p:nvSpPr>
        <p:spPr>
          <a:xfrm xmlns:a="http://schemas.openxmlformats.org/drawingml/2006/main">
            <a:off x="609600" y="40005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050" b="1" i="0">
                <a:solidFill>
                  <a:srgbClr val="243569"/>
                </a:solidFill>
                <a:latin typeface="Arial"/>
                <a:ea typeface="Arial"/>
                <a:cs typeface="Arial"/>
              </a:defRPr>
            </a:pPr>
            <a:r>
              <a:rPr sz="1050" b="1" i="0">
                <a:solidFill>
                  <a:srgbClr val="243569"/>
                </a:solidFill>
                <a:latin typeface="Arial"/>
                <a:ea typeface="Arial"/>
                <a:cs typeface="Arial"/>
              </a:rPr>
              <a:t>FURTHER READING</a:t>
            </a:r>
          </a:p>
        </p:txBody>
      </p:sp>
      <p:sp>
        <p:nvSpPr>
          <p:cNvPr id="2" name="">
            <a:extLst xmlns:a="http://schemas.openxmlformats.org/drawingml/2006/main">
              <a:ext uri="{FF2B5EF4-FFF2-40B4-BE49-F238E27FC236}">
                <a16:creationId xmlns:a16="http://schemas.microsoft.com/office/drawing/2014/main" id="{EE386B6E-F75D-415F-B062-A2360531F00C}"/>
              </a:ext>
            </a:extLst>
          </p:cNvPr>
          <p:cNvSpPr>
            <a:spLocks xmlns:a="http://schemas.openxmlformats.org/drawingml/2006/main" noGrp="1"/>
          </p:cNvSpPr>
          <p:nvPr/>
        </p:nvSpPr>
        <p:spPr>
          <a:xfrm xmlns:a="http://schemas.openxmlformats.org/drawingml/2006/main">
            <a:off x="609600" y="781050"/>
            <a:ext cx="1095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3675" b="1" i="0">
                <a:solidFill>
                  <a:srgbClr val="0F1331"/>
                </a:solidFill>
                <a:latin typeface="Arial"/>
                <a:ea typeface="Arial"/>
                <a:cs typeface="Arial"/>
              </a:defRPr>
            </a:pPr>
            <a:r>
              <a:rPr sz="3675" b="1" i="0">
                <a:solidFill>
                  <a:srgbClr val="0F1331"/>
                </a:solidFill>
                <a:latin typeface="Arial"/>
                <a:ea typeface="Arial"/>
                <a:cs typeface="Arial"/>
              </a:rPr>
              <a:t>Sources for this edition</a:t>
            </a:r>
          </a:p>
        </p:txBody>
      </p:sp>
      <p:sp>
        <p:nvSpPr>
          <p:cNvPr id="3" name="">
            <a:extLst xmlns:a="http://schemas.openxmlformats.org/drawingml/2006/main">
              <a:ext uri="{FF2B5EF4-FFF2-40B4-BE49-F238E27FC236}">
                <a16:creationId xmlns:a16="http://schemas.microsoft.com/office/drawing/2014/main" id="{F93B5765-CA62-49C5-959F-3C5F2ECAB98A}"/>
              </a:ext>
            </a:extLst>
          </p:cNvPr>
          <p:cNvSpPr>
            <a:spLocks xmlns:a="http://schemas.openxmlformats.org/drawingml/2006/main" noGrp="1"/>
          </p:cNvSpPr>
          <p:nvPr/>
        </p:nvSpPr>
        <p:spPr>
          <a:xfrm xmlns:a="http://schemas.openxmlformats.org/drawingml/2006/main">
            <a:off x="609600" y="1752600"/>
            <a:ext cx="10001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8000"/>
              </a:lnSpc>
              <a:buNone/>
              <a:defRPr sz="1725" b="0" i="0">
                <a:solidFill>
                  <a:srgbClr val="5B6175"/>
                </a:solidFill>
                <a:latin typeface="Arial"/>
                <a:ea typeface="Arial"/>
                <a:cs typeface="Arial"/>
              </a:defRPr>
            </a:pPr>
            <a:r>
              <a:rPr sz="1725" b="0" i="0">
                <a:solidFill>
                  <a:srgbClr val="5B6175"/>
                </a:solidFill>
                <a:latin typeface="Arial"/>
                <a:ea typeface="Arial"/>
                <a:cs typeface="Arial"/>
              </a:rPr>
              <a:t>Current source list checked on 8 October 2026. England-specific material is labeled.</a:t>
            </a:r>
          </a:p>
        </p:txBody>
      </p:sp>
      <p:sp>
        <p:nvSpPr>
          <p:cNvPr id="4" name="">
            <a:extLst xmlns:a="http://schemas.openxmlformats.org/drawingml/2006/main">
              <a:ext uri="{FF2B5EF4-FFF2-40B4-BE49-F238E27FC236}">
                <a16:creationId xmlns:a16="http://schemas.microsoft.com/office/drawing/2014/main" id="{3EECEFFE-091F-46E2-873D-4C96FE0BB7F4}"/>
              </a:ext>
            </a:extLst>
          </p:cNvPr>
          <p:cNvSpPr>
            <a:spLocks xmlns:a="http://schemas.openxmlformats.org/drawingml/2006/main" noGrp="1"/>
          </p:cNvSpPr>
          <p:nvPr/>
        </p:nvSpPr>
        <p:spPr>
          <a:xfrm xmlns:a="http://schemas.openxmlformats.org/drawingml/2006/main">
            <a:off x="609600" y="64008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975" b="0" i="0">
                <a:solidFill>
                  <a:srgbClr val="5B6175"/>
                </a:solidFill>
                <a:latin typeface="Arial"/>
                <a:ea typeface="Arial"/>
                <a:cs typeface="Arial"/>
              </a:defRPr>
            </a:pPr>
            <a:r>
              <a:rPr sz="975" b="0" i="0">
                <a:solidFill>
                  <a:srgbClr val="5B6175"/>
                </a:solidFill>
                <a:latin typeface="Arial"/>
                <a:ea typeface="Arial"/>
                <a:cs typeface="Arial"/>
              </a:rPr>
              <a:t>MISTER PYLES  /  DIGITAL AWARENESS</a:t>
            </a:r>
          </a:p>
        </p:txBody>
      </p:sp>
      <p:sp>
        <p:nvSpPr>
          <p:cNvPr id="5" name="">
            <a:extLst xmlns:a="http://schemas.openxmlformats.org/drawingml/2006/main">
              <a:ext uri="{FF2B5EF4-FFF2-40B4-BE49-F238E27FC236}">
                <a16:creationId xmlns:a16="http://schemas.microsoft.com/office/drawing/2014/main" id="{299BBF29-486B-4FDE-87A0-CCBEC4C2F884}"/>
              </a:ext>
            </a:extLst>
          </p:cNvPr>
          <p:cNvSpPr>
            <a:spLocks xmlns:a="http://schemas.openxmlformats.org/drawingml/2006/main" noGrp="1"/>
          </p:cNvSpPr>
          <p:nvPr/>
        </p:nvSpPr>
        <p:spPr>
          <a:xfrm xmlns:a="http://schemas.openxmlformats.org/drawingml/2006/main">
            <a:off x="11125200" y="6400800"/>
            <a:ext cx="457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14000"/>
              </a:lnSpc>
              <a:buNone/>
              <a:defRPr sz="1050" b="0" i="0">
                <a:solidFill>
                  <a:srgbClr val="243569"/>
                </a:solidFill>
                <a:latin typeface="Arial"/>
                <a:ea typeface="Arial"/>
                <a:cs typeface="Arial"/>
              </a:defRPr>
            </a:pPr>
            <a:r>
              <a:rPr sz="1050" b="0" i="0">
                <a:solidFill>
                  <a:srgbClr val="243569"/>
                </a:solidFill>
                <a:latin typeface="Arial"/>
                <a:ea typeface="Arial"/>
                <a:cs typeface="Arial"/>
              </a:rPr>
              <a:t>13</a:t>
            </a:r>
          </a:p>
        </p:txBody>
      </p:sp>
      <p:sp>
        <p:nvSpPr>
          <p:cNvPr id="6" name="">
            <a:extLst xmlns:a="http://schemas.openxmlformats.org/drawingml/2006/main">
              <a:ext uri="{FF2B5EF4-FFF2-40B4-BE49-F238E27FC236}">
                <a16:creationId xmlns:a16="http://schemas.microsoft.com/office/drawing/2014/main" id="{52EC4EA8-1705-4CD4-A7B1-6B109B80F4C4}"/>
              </a:ext>
            </a:extLst>
          </p:cNvPr>
          <p:cNvSpPr>
            <a:spLocks xmlns:a="http://schemas.openxmlformats.org/drawingml/2006/main" noGrp="1"/>
          </p:cNvSpPr>
          <p:nvPr/>
        </p:nvSpPr>
        <p:spPr>
          <a:xfrm xmlns:a="http://schemas.openxmlformats.org/drawingml/2006/main">
            <a:off x="609600" y="2638425"/>
            <a:ext cx="10287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75" b="1" i="0">
                <a:solidFill>
                  <a:srgbClr val="0F1331"/>
                </a:solidFill>
                <a:latin typeface="Arial"/>
                <a:ea typeface="Arial"/>
                <a:cs typeface="Arial"/>
              </a:defRPr>
            </a:pPr>
            <a:r>
              <a:rPr sz="1575" b="1" i="0">
                <a:solidFill>
                  <a:srgbClr val="0F1331"/>
                </a:solidFill>
                <a:latin typeface="Arial"/>
                <a:ea typeface="Arial"/>
                <a:cs typeface="Arial"/>
              </a:rPr>
              <a:t>UNICEF Innocenti  ·  Skills for an AI World  ·  September 2026</a:t>
            </a:r>
          </a:p>
        </p:txBody>
      </p:sp>
      <p:sp>
        <p:nvSpPr>
          <p:cNvPr id="7" name="">
            <a:extLst xmlns:a="http://schemas.openxmlformats.org/drawingml/2006/main">
              <a:ext uri="{FF2B5EF4-FFF2-40B4-BE49-F238E27FC236}">
                <a16:creationId xmlns:a16="http://schemas.microsoft.com/office/drawing/2014/main" id="{BB8D9C0C-CA50-400E-8F8A-CA02DC91FDEE}"/>
              </a:ext>
            </a:extLst>
          </p:cNvPr>
          <p:cNvSpPr>
            <a:spLocks xmlns:a="http://schemas.openxmlformats.org/drawingml/2006/main" noGrp="1"/>
          </p:cNvSpPr>
          <p:nvPr/>
        </p:nvSpPr>
        <p:spPr>
          <a:xfrm xmlns:a="http://schemas.openxmlformats.org/drawingml/2006/main">
            <a:off x="609600" y="2990850"/>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275" b="0" i="0">
                <a:solidFill>
                  <a:srgbClr val="5B6175"/>
                </a:solidFill>
                <a:latin typeface="Arial"/>
                <a:ea typeface="Arial"/>
                <a:cs typeface="Arial"/>
              </a:defRPr>
            </a:pPr>
            <a:r>
              <a:rPr sz="1275" b="0" i="0">
                <a:solidFill>
                  <a:srgbClr val="5B6175"/>
                </a:solidFill>
                <a:latin typeface="Arial"/>
                <a:ea typeface="Arial"/>
                <a:cs typeface="Arial"/>
              </a:rPr>
              <a:t>Child-centered consultation with 97 children, ages 9–17, in five African countries.</a:t>
            </a:r>
          </a:p>
        </p:txBody>
      </p:sp>
      <p:sp>
        <p:nvSpPr>
          <p:cNvPr id="8" name="">
            <a:extLst xmlns:a="http://schemas.openxmlformats.org/drawingml/2006/main">
              <a:ext uri="{FF2B5EF4-FFF2-40B4-BE49-F238E27FC236}">
                <a16:creationId xmlns:a16="http://schemas.microsoft.com/office/drawing/2014/main" id="{3DFFC2CB-BABF-41C9-BCBA-A4F0B37792DF}"/>
              </a:ext>
            </a:extLst>
          </p:cNvPr>
          <p:cNvSpPr>
            <a:spLocks xmlns:a="http://schemas.openxmlformats.org/drawingml/2006/main" noGrp="1"/>
          </p:cNvSpPr>
          <p:nvPr/>
        </p:nvSpPr>
        <p:spPr>
          <a:xfrm xmlns:a="http://schemas.openxmlformats.org/drawingml/2006/main">
            <a:off x="609600" y="3448050"/>
            <a:ext cx="10287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75" b="1" i="0">
                <a:solidFill>
                  <a:srgbClr val="0F1331"/>
                </a:solidFill>
                <a:latin typeface="Arial"/>
                <a:ea typeface="Arial"/>
                <a:cs typeface="Arial"/>
              </a:defRPr>
            </a:pPr>
            <a:r>
              <a:rPr sz="1575" b="1" i="0">
                <a:solidFill>
                  <a:srgbClr val="0F1331"/>
                </a:solidFill>
                <a:latin typeface="Arial"/>
                <a:ea typeface="Arial"/>
                <a:cs typeface="Arial"/>
              </a:rPr>
              <a:t>Department for Education  ·  Keeping Children Safe in Education 2026  ·  England</a:t>
            </a:r>
          </a:p>
        </p:txBody>
      </p:sp>
      <p:sp>
        <p:nvSpPr>
          <p:cNvPr id="9" name="">
            <a:extLst xmlns:a="http://schemas.openxmlformats.org/drawingml/2006/main">
              <a:ext uri="{FF2B5EF4-FFF2-40B4-BE49-F238E27FC236}">
                <a16:creationId xmlns:a16="http://schemas.microsoft.com/office/drawing/2014/main" id="{37CB3466-1DA7-457E-B69B-BD02E1B04D18}"/>
              </a:ext>
            </a:extLst>
          </p:cNvPr>
          <p:cNvSpPr>
            <a:spLocks xmlns:a="http://schemas.openxmlformats.org/drawingml/2006/main" noGrp="1"/>
          </p:cNvSpPr>
          <p:nvPr/>
        </p:nvSpPr>
        <p:spPr>
          <a:xfrm xmlns:a="http://schemas.openxmlformats.org/drawingml/2006/main">
            <a:off x="609600" y="3800475"/>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275" b="0" i="0">
                <a:solidFill>
                  <a:srgbClr val="5B6175"/>
                </a:solidFill>
                <a:latin typeface="Arial"/>
                <a:ea typeface="Arial"/>
                <a:cs typeface="Arial"/>
              </a:defRPr>
            </a:pPr>
            <a:r>
              <a:rPr sz="1275" b="0" i="0">
                <a:solidFill>
                  <a:srgbClr val="5B6175"/>
                </a:solidFill>
                <a:latin typeface="Arial"/>
                <a:ea typeface="Arial"/>
                <a:cs typeface="Arial"/>
              </a:rPr>
              <a:t>In force from 1 September 2026. Follow local school procedures.</a:t>
            </a:r>
          </a:p>
        </p:txBody>
      </p:sp>
      <p:sp>
        <p:nvSpPr>
          <p:cNvPr id="10" name="">
            <a:extLst xmlns:a="http://schemas.openxmlformats.org/drawingml/2006/main">
              <a:ext uri="{FF2B5EF4-FFF2-40B4-BE49-F238E27FC236}">
                <a16:creationId xmlns:a16="http://schemas.microsoft.com/office/drawing/2014/main" id="{76F05E2D-0D31-449B-A1EB-A40F774CB6C8}"/>
              </a:ext>
            </a:extLst>
          </p:cNvPr>
          <p:cNvSpPr>
            <a:spLocks xmlns:a="http://schemas.openxmlformats.org/drawingml/2006/main" noGrp="1"/>
          </p:cNvSpPr>
          <p:nvPr/>
        </p:nvSpPr>
        <p:spPr>
          <a:xfrm xmlns:a="http://schemas.openxmlformats.org/drawingml/2006/main">
            <a:off x="609600" y="4257675"/>
            <a:ext cx="10287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75" b="1" i="0">
                <a:solidFill>
                  <a:srgbClr val="0F1331"/>
                </a:solidFill>
                <a:latin typeface="Arial"/>
                <a:ea typeface="Arial"/>
                <a:cs typeface="Arial"/>
              </a:defRPr>
            </a:pPr>
            <a:r>
              <a:rPr sz="1575" b="1" i="0">
                <a:solidFill>
                  <a:srgbClr val="0F1331"/>
                </a:solidFill>
                <a:latin typeface="Arial"/>
                <a:ea typeface="Arial"/>
                <a:cs typeface="Arial"/>
              </a:rPr>
              <a:t>Department for Education  ·  Schools misogyny plan  ·  26 September 2026  ·  England</a:t>
            </a:r>
          </a:p>
        </p:txBody>
      </p:sp>
      <p:sp>
        <p:nvSpPr>
          <p:cNvPr id="11" name="">
            <a:extLst xmlns:a="http://schemas.openxmlformats.org/drawingml/2006/main">
              <a:ext uri="{FF2B5EF4-FFF2-40B4-BE49-F238E27FC236}">
                <a16:creationId xmlns:a16="http://schemas.microsoft.com/office/drawing/2014/main" id="{96CAEF36-8D4C-4BB6-BF60-A1E051607139}"/>
              </a:ext>
            </a:extLst>
          </p:cNvPr>
          <p:cNvSpPr>
            <a:spLocks xmlns:a="http://schemas.openxmlformats.org/drawingml/2006/main" noGrp="1"/>
          </p:cNvSpPr>
          <p:nvPr/>
        </p:nvSpPr>
        <p:spPr>
          <a:xfrm xmlns:a="http://schemas.openxmlformats.org/drawingml/2006/main">
            <a:off x="609600" y="4610100"/>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275" b="0" i="0">
                <a:solidFill>
                  <a:srgbClr val="5B6175"/>
                </a:solidFill>
                <a:latin typeface="Arial"/>
                <a:ea typeface="Arial"/>
                <a:cs typeface="Arial"/>
              </a:defRPr>
            </a:pPr>
            <a:r>
              <a:rPr sz="1275" b="0" i="0">
                <a:solidFill>
                  <a:srgbClr val="5B6175"/>
                </a:solidFill>
                <a:latin typeface="Arial"/>
                <a:ea typeface="Arial"/>
                <a:cs typeface="Arial"/>
              </a:rPr>
              <a:t>Announcement of planned guidance, teacher training and parent support.</a:t>
            </a:r>
          </a:p>
        </p:txBody>
      </p:sp>
      <p:sp>
        <p:nvSpPr>
          <p:cNvPr id="12" name="">
            <a:extLst xmlns:a="http://schemas.openxmlformats.org/drawingml/2006/main">
              <a:ext uri="{FF2B5EF4-FFF2-40B4-BE49-F238E27FC236}">
                <a16:creationId xmlns:a16="http://schemas.microsoft.com/office/drawing/2014/main" id="{03A478D7-2DB0-4ED0-8437-E7D57B7872A6}"/>
              </a:ext>
            </a:extLst>
          </p:cNvPr>
          <p:cNvSpPr>
            <a:spLocks xmlns:a="http://schemas.openxmlformats.org/drawingml/2006/main" noGrp="1"/>
          </p:cNvSpPr>
          <p:nvPr/>
        </p:nvSpPr>
        <p:spPr>
          <a:xfrm xmlns:a="http://schemas.openxmlformats.org/drawingml/2006/main">
            <a:off x="609600" y="5067300"/>
            <a:ext cx="10287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75" b="1" i="0">
                <a:solidFill>
                  <a:srgbClr val="0F1331"/>
                </a:solidFill>
                <a:latin typeface="Arial"/>
                <a:ea typeface="Arial"/>
                <a:cs typeface="Arial"/>
              </a:defRPr>
            </a:pPr>
            <a:r>
              <a:rPr sz="1575" b="1" i="0">
                <a:solidFill>
                  <a:srgbClr val="0F1331"/>
                </a:solidFill>
                <a:latin typeface="Arial"/>
                <a:ea typeface="Arial"/>
                <a:cs typeface="Arial"/>
              </a:rPr>
              <a:t>Department for Education  ·  Evidence and fast-changing technology  ·  24 September 2026</a:t>
            </a:r>
          </a:p>
        </p:txBody>
      </p:sp>
      <p:sp>
        <p:nvSpPr>
          <p:cNvPr id="13" name="">
            <a:extLst xmlns:a="http://schemas.openxmlformats.org/drawingml/2006/main">
              <a:ext uri="{FF2B5EF4-FFF2-40B4-BE49-F238E27FC236}">
                <a16:creationId xmlns:a16="http://schemas.microsoft.com/office/drawing/2014/main" id="{1C0D36FA-76B6-41D9-85F1-ED3F7C988EDA}"/>
              </a:ext>
            </a:extLst>
          </p:cNvPr>
          <p:cNvSpPr>
            <a:spLocks xmlns:a="http://schemas.openxmlformats.org/drawingml/2006/main" noGrp="1"/>
          </p:cNvSpPr>
          <p:nvPr/>
        </p:nvSpPr>
        <p:spPr>
          <a:xfrm xmlns:a="http://schemas.openxmlformats.org/drawingml/2006/main">
            <a:off x="609600" y="5514975"/>
            <a:ext cx="10287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75" b="1" i="0">
                <a:solidFill>
                  <a:srgbClr val="0F1331"/>
                </a:solidFill>
                <a:latin typeface="Arial"/>
                <a:ea typeface="Arial"/>
                <a:cs typeface="Arial"/>
              </a:defRPr>
            </a:pPr>
            <a:r>
              <a:rPr sz="1575" b="1" i="0">
                <a:solidFill>
                  <a:srgbClr val="0F1331"/>
                </a:solidFill>
                <a:latin typeface="Arial"/>
                <a:ea typeface="Arial"/>
                <a:cs typeface="Arial"/>
              </a:rPr>
              <a:t>Ofcom  ·  Understanding Online Communications Among Children 2026  ·  UK</a:t>
            </a:r>
          </a:p>
        </p:txBody>
      </p:sp>
    </p:spTree>
    <p:extLst>
      <p:ext uri="{BB962C8B-B14F-4D97-AF65-F5344CB8AC3E}">
        <p14:creationId xmlns:p14="http://schemas.microsoft.com/office/powerpoint/2010/main" val="1118406823"/>
      </p:ext>
    </p:extLst>
  </p:cSld>
</p:sld>
</file>

<file path=ppt/slides/slide14.xml><?xml version="1.0" encoding="utf-8"?>
<p:sld xmlns:p="http://schemas.openxmlformats.org/presentationml/2006/main">
  <p:cSld>
    <p:bg>
      <p:bgPr>
        <a:solidFill xmlns:a="http://schemas.openxmlformats.org/drawingml/2006/main">
          <a:srgbClr val="0F1331"/>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1394AEF-5798-40D2-9028-4EACC5E4B993}"/>
              </a:ext>
            </a:extLst>
          </p:cNvPr>
          <p:cNvSpPr>
            <a:spLocks xmlns:a="http://schemas.openxmlformats.org/drawingml/2006/main" noGrp="1"/>
          </p:cNvSpPr>
          <p:nvPr/>
        </p:nvSpPr>
        <p:spPr>
          <a:xfrm xmlns:a="http://schemas.openxmlformats.org/drawingml/2006/main">
            <a:off x="685800" y="647700"/>
            <a:ext cx="6191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125" b="1" i="0">
                <a:solidFill>
                  <a:srgbClr val="84D2E2"/>
                </a:solidFill>
                <a:latin typeface="Arial"/>
                <a:ea typeface="Arial"/>
                <a:cs typeface="Arial"/>
              </a:defRPr>
            </a:pPr>
            <a:r>
              <a:rPr sz="1125" b="1" i="0">
                <a:solidFill>
                  <a:srgbClr val="84D2E2"/>
                </a:solidFill>
                <a:latin typeface="Arial"/>
                <a:ea typeface="Arial"/>
                <a:cs typeface="Arial"/>
              </a:rPr>
              <a:t>MISTER PYLES  /  PATHFINDER</a:t>
            </a:r>
          </a:p>
        </p:txBody>
      </p:sp>
      <p:sp>
        <p:nvSpPr>
          <p:cNvPr id="2" name="">
            <a:extLst xmlns:a="http://schemas.openxmlformats.org/drawingml/2006/main">
              <a:ext uri="{FF2B5EF4-FFF2-40B4-BE49-F238E27FC236}">
                <a16:creationId xmlns:a16="http://schemas.microsoft.com/office/drawing/2014/main" id="{5369BAA5-915A-44D4-902D-E28A64155483}"/>
              </a:ext>
            </a:extLst>
          </p:cNvPr>
          <p:cNvSpPr>
            <a:spLocks xmlns:a="http://schemas.openxmlformats.org/drawingml/2006/main" noGrp="1"/>
          </p:cNvSpPr>
          <p:nvPr/>
        </p:nvSpPr>
        <p:spPr>
          <a:xfrm xmlns:a="http://schemas.openxmlformats.org/drawingml/2006/main">
            <a:off x="685800" y="1847850"/>
            <a:ext cx="9144000" cy="1657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0532"/>
          </a:bodyPr>
          <a:lstStyle xmlns:a="http://schemas.openxmlformats.org/drawingml/2006/main"/>
          <a:p xmlns:a="http://schemas.openxmlformats.org/drawingml/2006/main">
            <a:pPr algn="l">
              <a:lnSpc>
                <a:spcPct val="104000"/>
              </a:lnSpc>
              <a:buNone/>
              <a:defRPr sz="4050" b="1" i="0">
                <a:solidFill>
                  <a:srgbClr val="F7F7F2"/>
                </a:solidFill>
                <a:latin typeface="Arial"/>
                <a:ea typeface="Arial"/>
                <a:cs typeface="Arial"/>
              </a:defRPr>
            </a:pPr>
            <a:r>
              <a:rPr sz="4050" b="1" i="0">
                <a:solidFill>
                  <a:srgbClr val="F7F7F2"/>
                </a:solidFill>
                <a:latin typeface="Arial"/>
                <a:ea typeface="Arial"/>
                <a:cs typeface="Arial"/>
              </a:rPr>
              <a:t>A young person should leave the conversation knowing who will help next.</a:t>
            </a:r>
          </a:p>
        </p:txBody>
      </p:sp>
      <p:sp>
        <p:nvSpPr>
          <p:cNvPr id="3" name="">
            <a:extLst xmlns:a="http://schemas.openxmlformats.org/drawingml/2006/main">
              <a:ext uri="{FF2B5EF4-FFF2-40B4-BE49-F238E27FC236}">
                <a16:creationId xmlns:a16="http://schemas.microsoft.com/office/drawing/2014/main" id="{910B5FBF-4EBF-41C0-81BB-4830CE587392}"/>
              </a:ext>
            </a:extLst>
          </p:cNvPr>
          <p:cNvSpPr>
            <a:spLocks xmlns:a="http://schemas.openxmlformats.org/drawingml/2006/main" noGrp="1"/>
          </p:cNvSpPr>
          <p:nvPr/>
        </p:nvSpPr>
        <p:spPr>
          <a:xfrm xmlns:a="http://schemas.openxmlformats.org/drawingml/2006/main">
            <a:off x="723900" y="4105275"/>
            <a:ext cx="847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9206"/>
          </a:bodyPr>
          <a:lstStyle xmlns:a="http://schemas.openxmlformats.org/drawingml/2006/main"/>
          <a:p xmlns:a="http://schemas.openxmlformats.org/drawingml/2006/main">
            <a:pPr algn="l">
              <a:lnSpc>
                <a:spcPct val="120000"/>
              </a:lnSpc>
              <a:buNone/>
              <a:defRPr sz="2100" b="0" i="0">
                <a:solidFill>
                  <a:srgbClr val="84D2E2"/>
                </a:solidFill>
                <a:latin typeface="Arial"/>
                <a:ea typeface="Arial"/>
                <a:cs typeface="Arial"/>
              </a:defRPr>
            </a:pPr>
            <a:r>
              <a:rPr sz="2100" b="0" i="0">
                <a:solidFill>
                  <a:srgbClr val="84D2E2"/>
                </a:solidFill>
                <a:latin typeface="Arial"/>
                <a:ea typeface="Arial"/>
                <a:cs typeface="Arial"/>
              </a:rPr>
              <a:t>Check your local pathway. Review your evidence. Keep a trusted adult in the loop.</a:t>
            </a:r>
          </a:p>
        </p:txBody>
      </p:sp>
      <p:sp>
        <p:nvSpPr>
          <p:cNvPr id="4" name="">
            <a:extLst xmlns:a="http://schemas.openxmlformats.org/drawingml/2006/main">
              <a:ext uri="{FF2B5EF4-FFF2-40B4-BE49-F238E27FC236}">
                <a16:creationId xmlns:a16="http://schemas.microsoft.com/office/drawing/2014/main" id="{7B6A5383-BE44-4460-B823-425EC702286E}"/>
              </a:ext>
            </a:extLst>
          </p:cNvPr>
          <p:cNvSpPr>
            <a:spLocks xmlns:a="http://schemas.openxmlformats.org/drawingml/2006/main" noGrp="1"/>
          </p:cNvSpPr>
          <p:nvPr/>
        </p:nvSpPr>
        <p:spPr>
          <a:xfrm xmlns:a="http://schemas.openxmlformats.org/drawingml/2006/main">
            <a:off x="723900" y="5886450"/>
            <a:ext cx="790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275" b="0" i="0">
                <a:solidFill>
                  <a:srgbClr val="C2C7D7"/>
                </a:solidFill>
                <a:latin typeface="Arial"/>
                <a:ea typeface="Arial"/>
                <a:cs typeface="Arial"/>
              </a:defRPr>
            </a:pPr>
            <a:r>
              <a:rPr sz="1275" b="0" i="0">
                <a:solidFill>
                  <a:srgbClr val="C2C7D7"/>
                </a:solidFill>
                <a:latin typeface="Arial"/>
                <a:ea typeface="Arial"/>
                <a:cs typeface="Arial"/>
              </a:rPr>
              <a:t>Timothy R. Pyles  ·  Mister Pyles  ·  timothy.pyles@gmail.com</a:t>
            </a:r>
          </a:p>
        </p:txBody>
      </p:sp>
      <p:sp>
        <p:nvSpPr>
          <p:cNvPr id="5" name="">
            <a:extLst xmlns:a="http://schemas.openxmlformats.org/drawingml/2006/main">
              <a:ext uri="{FF2B5EF4-FFF2-40B4-BE49-F238E27FC236}">
                <a16:creationId xmlns:a16="http://schemas.microsoft.com/office/drawing/2014/main" id="{9C35F15B-7992-420C-8FBD-61F50AC913D7}"/>
              </a:ext>
            </a:extLst>
          </p:cNvPr>
          <p:cNvSpPr>
            <a:spLocks xmlns:a="http://schemas.openxmlformats.org/drawingml/2006/main" noGrp="1"/>
          </p:cNvSpPr>
          <p:nvPr/>
        </p:nvSpPr>
        <p:spPr>
          <a:xfrm xmlns:a="http://schemas.openxmlformats.org/drawingml/2006/main">
            <a:off x="609600" y="64008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975" b="0" i="0">
                <a:solidFill>
                  <a:srgbClr val="C2C7D7"/>
                </a:solidFill>
                <a:latin typeface="Arial"/>
                <a:ea typeface="Arial"/>
                <a:cs typeface="Arial"/>
              </a:defRPr>
            </a:pPr>
            <a:r>
              <a:rPr sz="975" b="0" i="0">
                <a:solidFill>
                  <a:srgbClr val="C2C7D7"/>
                </a:solidFill>
                <a:latin typeface="Arial"/>
                <a:ea typeface="Arial"/>
                <a:cs typeface="Arial"/>
              </a:rPr>
              <a:t>MISTER PYLES  /  DIGITAL AWARENESS</a:t>
            </a:r>
          </a:p>
        </p:txBody>
      </p:sp>
      <p:sp>
        <p:nvSpPr>
          <p:cNvPr id="6" name="">
            <a:extLst xmlns:a="http://schemas.openxmlformats.org/drawingml/2006/main">
              <a:ext uri="{FF2B5EF4-FFF2-40B4-BE49-F238E27FC236}">
                <a16:creationId xmlns:a16="http://schemas.microsoft.com/office/drawing/2014/main" id="{0F01D2ED-4A87-48AC-90E8-44C4295D0A16}"/>
              </a:ext>
            </a:extLst>
          </p:cNvPr>
          <p:cNvSpPr>
            <a:spLocks xmlns:a="http://schemas.openxmlformats.org/drawingml/2006/main" noGrp="1"/>
          </p:cNvSpPr>
          <p:nvPr/>
        </p:nvSpPr>
        <p:spPr>
          <a:xfrm xmlns:a="http://schemas.openxmlformats.org/drawingml/2006/main">
            <a:off x="11125200" y="6400800"/>
            <a:ext cx="457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14000"/>
              </a:lnSpc>
              <a:buNone/>
              <a:defRPr sz="1050" b="0" i="0">
                <a:solidFill>
                  <a:srgbClr val="84D2E2"/>
                </a:solidFill>
                <a:latin typeface="Arial"/>
                <a:ea typeface="Arial"/>
                <a:cs typeface="Arial"/>
              </a:defRPr>
            </a:pPr>
            <a:r>
              <a:rPr sz="1050" b="0" i="0">
                <a:solidFill>
                  <a:srgbClr val="84D2E2"/>
                </a:solidFill>
                <a:latin typeface="Arial"/>
                <a:ea typeface="Arial"/>
                <a:cs typeface="Arial"/>
              </a:rPr>
              <a:t>14</a:t>
            </a:r>
          </a:p>
        </p:txBody>
      </p:sp>
    </p:spTree>
    <p:extLst>
      <p:ext uri="{BB962C8B-B14F-4D97-AF65-F5344CB8AC3E}">
        <p14:creationId xmlns:p14="http://schemas.microsoft.com/office/powerpoint/2010/main" val="151370608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2026-10-08T01:24:45.8620000Z</dcterms:created>
  <dcterms:modified xsi:type="dcterms:W3CDTF">2026-10-08T01:24:45.8620000Z</dcterms:modified>
</coreProperties>
</file>